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0" r:id="rId2"/>
    <p:sldId id="593" r:id="rId3"/>
    <p:sldId id="599" r:id="rId4"/>
    <p:sldId id="604" r:id="rId5"/>
    <p:sldId id="596" r:id="rId6"/>
    <p:sldId id="600" r:id="rId7"/>
    <p:sldId id="601" r:id="rId8"/>
    <p:sldId id="603" r:id="rId9"/>
    <p:sldId id="597" r:id="rId10"/>
    <p:sldId id="602" r:id="rId11"/>
    <p:sldId id="598" r:id="rId12"/>
    <p:sldId id="5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ty Work Ireland" userId="9b5289f989c04cbc" providerId="LiveId" clId="{1574558B-0B45-49FA-B52D-9EADCF47345B}"/>
    <pc:docChg chg="delSld delMainMaster">
      <pc:chgData name="Community Work Ireland" userId="9b5289f989c04cbc" providerId="LiveId" clId="{1574558B-0B45-49FA-B52D-9EADCF47345B}" dt="2023-06-06T08:58:01.782" v="0" actId="2696"/>
      <pc:docMkLst>
        <pc:docMk/>
      </pc:docMkLst>
      <pc:sldChg chg="del">
        <pc:chgData name="Community Work Ireland" userId="9b5289f989c04cbc" providerId="LiveId" clId="{1574558B-0B45-49FA-B52D-9EADCF47345B}" dt="2023-06-06T08:58:01.782" v="0" actId="2696"/>
        <pc:sldMkLst>
          <pc:docMk/>
          <pc:sldMk cId="3290704203" sldId="256"/>
        </pc:sldMkLst>
      </pc:sldChg>
      <pc:sldMasterChg chg="del delSldLayout">
        <pc:chgData name="Community Work Ireland" userId="9b5289f989c04cbc" providerId="LiveId" clId="{1574558B-0B45-49FA-B52D-9EADCF47345B}" dt="2023-06-06T08:58:01.782" v="0" actId="2696"/>
        <pc:sldMasterMkLst>
          <pc:docMk/>
          <pc:sldMasterMk cId="473953008" sldId="2147483648"/>
        </pc:sldMasterMkLst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3615259984" sldId="2147483649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3332092885" sldId="2147483650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492075679" sldId="2147483651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840255242" sldId="2147483652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2239447413" sldId="2147483653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256247020" sldId="2147483654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3008596809" sldId="2147483655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3262129879" sldId="2147483656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3808586099" sldId="2147483657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1532560000" sldId="2147483658"/>
          </pc:sldLayoutMkLst>
        </pc:sldLayoutChg>
        <pc:sldLayoutChg chg="del">
          <pc:chgData name="Community Work Ireland" userId="9b5289f989c04cbc" providerId="LiveId" clId="{1574558B-0B45-49FA-B52D-9EADCF47345B}" dt="2023-06-06T08:58:01.782" v="0" actId="2696"/>
          <pc:sldLayoutMkLst>
            <pc:docMk/>
            <pc:sldMasterMk cId="473953008" sldId="2147483648"/>
            <pc:sldLayoutMk cId="3526704458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33380-1390-4E95-B25F-B2721141149D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4302B-0C02-49F3-BFC4-B59109D8FA42}">
      <dgm:prSet/>
      <dgm:spPr/>
      <dgm:t>
        <a:bodyPr/>
        <a:lstStyle/>
        <a:p>
          <a:r>
            <a:rPr lang="en-US" dirty="0"/>
            <a:t>Stage one: Listening</a:t>
          </a:r>
        </a:p>
      </dgm:t>
    </dgm:pt>
    <dgm:pt modelId="{611AF4BE-0B19-4BF8-A157-627EC7689A69}" type="parTrans" cxnId="{FFB7CD93-F734-4B2E-8F16-97B3BEE192F3}">
      <dgm:prSet/>
      <dgm:spPr/>
      <dgm:t>
        <a:bodyPr/>
        <a:lstStyle/>
        <a:p>
          <a:endParaRPr lang="en-US"/>
        </a:p>
      </dgm:t>
    </dgm:pt>
    <dgm:pt modelId="{41376880-0DA9-4323-9320-D366EDD35B3C}" type="sibTrans" cxnId="{FFB7CD93-F734-4B2E-8F16-97B3BEE192F3}">
      <dgm:prSet/>
      <dgm:spPr/>
      <dgm:t>
        <a:bodyPr/>
        <a:lstStyle/>
        <a:p>
          <a:endParaRPr lang="en-US"/>
        </a:p>
      </dgm:t>
    </dgm:pt>
    <dgm:pt modelId="{E6C68D51-3083-47F3-BEFF-2B8B3A43DC08}">
      <dgm:prSet custT="1"/>
      <dgm:spPr/>
      <dgm:t>
        <a:bodyPr/>
        <a:lstStyle/>
        <a:p>
          <a:r>
            <a:rPr lang="en-US" sz="1300" dirty="0"/>
            <a:t>Begin by listening informally to people. What are their concerns? How does the climate crisis affect their lives?  What are the challenges, injustices, inequalities – as well as opportunities and possibilities - that arise in the peoples’ worlds. Freire called this stage a ‘Listening survey’. </a:t>
          </a:r>
        </a:p>
      </dgm:t>
    </dgm:pt>
    <dgm:pt modelId="{CE8EAAB1-2166-4A3A-89DD-4F99A5133F03}" type="parTrans" cxnId="{CB5ABF48-E22C-4295-8ECC-14F773071AED}">
      <dgm:prSet/>
      <dgm:spPr/>
      <dgm:t>
        <a:bodyPr/>
        <a:lstStyle/>
        <a:p>
          <a:endParaRPr lang="en-US"/>
        </a:p>
      </dgm:t>
    </dgm:pt>
    <dgm:pt modelId="{A036FD3A-1362-449A-800A-A3599C29B2CD}" type="sibTrans" cxnId="{CB5ABF48-E22C-4295-8ECC-14F773071AED}">
      <dgm:prSet/>
      <dgm:spPr/>
      <dgm:t>
        <a:bodyPr/>
        <a:lstStyle/>
        <a:p>
          <a:endParaRPr lang="en-US"/>
        </a:p>
      </dgm:t>
    </dgm:pt>
    <dgm:pt modelId="{0E99F86C-39EA-4795-884B-80D5AE365D18}">
      <dgm:prSet/>
      <dgm:spPr/>
      <dgm:t>
        <a:bodyPr/>
        <a:lstStyle/>
        <a:p>
          <a:r>
            <a:rPr lang="en-US" dirty="0"/>
            <a:t>Stage two: Key issues</a:t>
          </a:r>
        </a:p>
      </dgm:t>
    </dgm:pt>
    <dgm:pt modelId="{C946B2D2-D1BB-4EA1-963B-91C74C2BDC2E}" type="parTrans" cxnId="{75672230-2D9D-490F-A774-2345E75D3D34}">
      <dgm:prSet/>
      <dgm:spPr/>
      <dgm:t>
        <a:bodyPr/>
        <a:lstStyle/>
        <a:p>
          <a:endParaRPr lang="en-US"/>
        </a:p>
      </dgm:t>
    </dgm:pt>
    <dgm:pt modelId="{43071439-2E9F-433D-BF72-839E279E6000}" type="sibTrans" cxnId="{75672230-2D9D-490F-A774-2345E75D3D34}">
      <dgm:prSet/>
      <dgm:spPr/>
      <dgm:t>
        <a:bodyPr/>
        <a:lstStyle/>
        <a:p>
          <a:endParaRPr lang="en-US"/>
        </a:p>
      </dgm:t>
    </dgm:pt>
    <dgm:pt modelId="{072E3406-3C5C-4E6A-A9CE-CB8FDCA469D0}">
      <dgm:prSet custT="1"/>
      <dgm:spPr/>
      <dgm:t>
        <a:bodyPr/>
        <a:lstStyle/>
        <a:p>
          <a:r>
            <a:rPr lang="en-US" sz="1300" dirty="0"/>
            <a:t>Identify the recurring, key issues of most concern to people. Freire called these ‘generative themes’ because they have the potential to generate the energy for action with a group. </a:t>
          </a:r>
        </a:p>
      </dgm:t>
    </dgm:pt>
    <dgm:pt modelId="{29D986B7-9079-41DA-82EB-F621C33D38A8}" type="parTrans" cxnId="{255C39CA-3D7D-4594-A83E-AE276C4E38DE}">
      <dgm:prSet/>
      <dgm:spPr/>
      <dgm:t>
        <a:bodyPr/>
        <a:lstStyle/>
        <a:p>
          <a:endParaRPr lang="en-US"/>
        </a:p>
      </dgm:t>
    </dgm:pt>
    <dgm:pt modelId="{D06DBD06-A30D-4F59-8B78-1E71C616C952}" type="sibTrans" cxnId="{255C39CA-3D7D-4594-A83E-AE276C4E38DE}">
      <dgm:prSet/>
      <dgm:spPr/>
      <dgm:t>
        <a:bodyPr/>
        <a:lstStyle/>
        <a:p>
          <a:endParaRPr lang="en-US"/>
        </a:p>
      </dgm:t>
    </dgm:pt>
    <dgm:pt modelId="{EF8E8965-A68E-419B-B4B6-1F5E843B2E3B}">
      <dgm:prSet/>
      <dgm:spPr/>
      <dgm:t>
        <a:bodyPr/>
        <a:lstStyle/>
        <a:p>
          <a:r>
            <a:rPr lang="en-US" dirty="0"/>
            <a:t>Stage three: Create prompts</a:t>
          </a:r>
        </a:p>
      </dgm:t>
    </dgm:pt>
    <dgm:pt modelId="{00B26863-6B3C-43BA-BA56-EA06C04744D5}" type="parTrans" cxnId="{676C2E56-2454-45AC-8DA5-EB9168EECF49}">
      <dgm:prSet/>
      <dgm:spPr/>
      <dgm:t>
        <a:bodyPr/>
        <a:lstStyle/>
        <a:p>
          <a:endParaRPr lang="en-US"/>
        </a:p>
      </dgm:t>
    </dgm:pt>
    <dgm:pt modelId="{14AAB4CF-A168-4EB5-90CD-18E4239B25ED}" type="sibTrans" cxnId="{676C2E56-2454-45AC-8DA5-EB9168EECF49}">
      <dgm:prSet/>
      <dgm:spPr/>
      <dgm:t>
        <a:bodyPr/>
        <a:lstStyle/>
        <a:p>
          <a:endParaRPr lang="en-US"/>
        </a:p>
      </dgm:t>
    </dgm:pt>
    <dgm:pt modelId="{7FF1D5E7-FA68-4B5B-AE57-73932A70CE17}">
      <dgm:prSet custT="1"/>
      <dgm:spPr/>
      <dgm:t>
        <a:bodyPr/>
        <a:lstStyle/>
        <a:p>
          <a:endParaRPr lang="en-US" sz="1300" dirty="0"/>
        </a:p>
        <a:p>
          <a:r>
            <a:rPr lang="en-US" sz="1300" dirty="0"/>
            <a:t>Identify some prompts such as images, poems, songs/music videos, stories or movie clips. These prompts capture and reflect back to people the ‘generative themes’. Freire called the prompts ‘codes’ because they have meaning encoded in them. </a:t>
          </a:r>
        </a:p>
      </dgm:t>
    </dgm:pt>
    <dgm:pt modelId="{85E014FC-5825-4ED9-A1F6-ECA79D400F16}" type="parTrans" cxnId="{40034374-0490-422F-B649-485CFB7CCC23}">
      <dgm:prSet/>
      <dgm:spPr/>
      <dgm:t>
        <a:bodyPr/>
        <a:lstStyle/>
        <a:p>
          <a:endParaRPr lang="en-US"/>
        </a:p>
      </dgm:t>
    </dgm:pt>
    <dgm:pt modelId="{A51B63A7-3EFE-413D-A259-0F715A48AA8B}" type="sibTrans" cxnId="{40034374-0490-422F-B649-485CFB7CCC23}">
      <dgm:prSet/>
      <dgm:spPr/>
      <dgm:t>
        <a:bodyPr/>
        <a:lstStyle/>
        <a:p>
          <a:endParaRPr lang="en-US"/>
        </a:p>
      </dgm:t>
    </dgm:pt>
    <dgm:pt modelId="{F2A4AD13-92A8-463F-ABBC-2E911700464E}">
      <dgm:prSet custT="1"/>
      <dgm:spPr/>
      <dgm:t>
        <a:bodyPr/>
        <a:lstStyle/>
        <a:p>
          <a:endParaRPr lang="en-IE" sz="1300" dirty="0"/>
        </a:p>
      </dgm:t>
    </dgm:pt>
    <dgm:pt modelId="{97BB2BF9-64EA-4B28-B1CA-F13CBD05217D}" type="parTrans" cxnId="{5D6881B1-61CB-41C9-B4EF-137EE63D9B85}">
      <dgm:prSet/>
      <dgm:spPr/>
      <dgm:t>
        <a:bodyPr/>
        <a:lstStyle/>
        <a:p>
          <a:endParaRPr lang="en-IE"/>
        </a:p>
      </dgm:t>
    </dgm:pt>
    <dgm:pt modelId="{40FCE3BB-7BE4-42D8-8DAF-47C908CED5D8}" type="sibTrans" cxnId="{5D6881B1-61CB-41C9-B4EF-137EE63D9B85}">
      <dgm:prSet/>
      <dgm:spPr/>
      <dgm:t>
        <a:bodyPr/>
        <a:lstStyle/>
        <a:p>
          <a:endParaRPr lang="en-IE"/>
        </a:p>
      </dgm:t>
    </dgm:pt>
    <dgm:pt modelId="{88E3042C-027E-4B03-AFD4-08EFA116125A}">
      <dgm:prSet/>
      <dgm:spPr/>
      <dgm:t>
        <a:bodyPr/>
        <a:lstStyle/>
        <a:p>
          <a:r>
            <a:rPr lang="en-US" dirty="0"/>
            <a:t>Stage four: </a:t>
          </a:r>
          <a:r>
            <a:rPr lang="en-US" dirty="0" err="1"/>
            <a:t>Dialgoue</a:t>
          </a:r>
          <a:endParaRPr lang="en-IE" dirty="0"/>
        </a:p>
      </dgm:t>
    </dgm:pt>
    <dgm:pt modelId="{9D825160-CA5A-4850-84A9-B9738FC60AF1}" type="parTrans" cxnId="{9CD303CA-F1E2-4D7E-BD44-4106140C78B8}">
      <dgm:prSet/>
      <dgm:spPr/>
      <dgm:t>
        <a:bodyPr/>
        <a:lstStyle/>
        <a:p>
          <a:endParaRPr lang="en-IE"/>
        </a:p>
      </dgm:t>
    </dgm:pt>
    <dgm:pt modelId="{C92DC7D6-56CF-4E20-BB65-E1B5D605E505}" type="sibTrans" cxnId="{9CD303CA-F1E2-4D7E-BD44-4106140C78B8}">
      <dgm:prSet/>
      <dgm:spPr/>
      <dgm:t>
        <a:bodyPr/>
        <a:lstStyle/>
        <a:p>
          <a:endParaRPr lang="en-IE"/>
        </a:p>
      </dgm:t>
    </dgm:pt>
    <dgm:pt modelId="{73F0A50D-5D77-4710-B56B-66EC24F29C9F}">
      <dgm:prSet custT="1"/>
      <dgm:spPr/>
      <dgm:t>
        <a:bodyPr/>
        <a:lstStyle/>
        <a:p>
          <a:pPr>
            <a:buNone/>
          </a:pPr>
          <a:r>
            <a:rPr lang="en-US" sz="1300" dirty="0"/>
            <a:t>Use the prompts to facilitate a creative dialogue about the ‘generative themes’. Workers focus on posing questions and inviting reflection from diverse voices. </a:t>
          </a:r>
          <a:endParaRPr lang="en-IE" sz="1300" dirty="0"/>
        </a:p>
      </dgm:t>
    </dgm:pt>
    <dgm:pt modelId="{50E8FB09-D753-41B3-B6BB-A2CCE8BDAD1A}" type="parTrans" cxnId="{B62FAB4B-CD0A-4635-89E3-0B01E86102A1}">
      <dgm:prSet/>
      <dgm:spPr/>
      <dgm:t>
        <a:bodyPr/>
        <a:lstStyle/>
        <a:p>
          <a:endParaRPr lang="en-IE"/>
        </a:p>
      </dgm:t>
    </dgm:pt>
    <dgm:pt modelId="{73581406-EB51-4A63-909B-08E7A6DC5546}" type="sibTrans" cxnId="{B62FAB4B-CD0A-4635-89E3-0B01E86102A1}">
      <dgm:prSet/>
      <dgm:spPr/>
      <dgm:t>
        <a:bodyPr/>
        <a:lstStyle/>
        <a:p>
          <a:endParaRPr lang="en-IE"/>
        </a:p>
      </dgm:t>
    </dgm:pt>
    <dgm:pt modelId="{CEA8180C-0527-4FB7-ACC9-1549B6DD3023}">
      <dgm:prSet/>
      <dgm:spPr/>
      <dgm:t>
        <a:bodyPr/>
        <a:lstStyle/>
        <a:p>
          <a:r>
            <a:rPr lang="en-US" dirty="0"/>
            <a:t>Stage five: Action</a:t>
          </a:r>
          <a:endParaRPr lang="en-IE" dirty="0"/>
        </a:p>
      </dgm:t>
    </dgm:pt>
    <dgm:pt modelId="{C6F1D7C0-CE0D-4400-BE3A-40E83238BD9A}" type="parTrans" cxnId="{F09DC929-8B84-4710-8833-0F6F2E1C90F4}">
      <dgm:prSet/>
      <dgm:spPr/>
      <dgm:t>
        <a:bodyPr/>
        <a:lstStyle/>
        <a:p>
          <a:endParaRPr lang="en-IE"/>
        </a:p>
      </dgm:t>
    </dgm:pt>
    <dgm:pt modelId="{073F1C21-BB57-47BC-8113-6E5770E2264D}" type="sibTrans" cxnId="{F09DC929-8B84-4710-8833-0F6F2E1C90F4}">
      <dgm:prSet/>
      <dgm:spPr/>
      <dgm:t>
        <a:bodyPr/>
        <a:lstStyle/>
        <a:p>
          <a:endParaRPr lang="en-IE"/>
        </a:p>
      </dgm:t>
    </dgm:pt>
    <dgm:pt modelId="{E1CDC022-8726-46E5-A6D1-065385426B19}">
      <dgm:prSet custT="1"/>
      <dgm:spPr/>
      <dgm:t>
        <a:bodyPr/>
        <a:lstStyle/>
        <a:p>
          <a:pPr>
            <a:buNone/>
          </a:pPr>
          <a:r>
            <a:rPr lang="en-US" sz="1300" dirty="0"/>
            <a:t>Key to the Freirean approach is supporting people to feel empowered to act in the world and address the issues that affect them. Through the process of dialogue, a response to the issues might emerge from the community and workers can support them to take action together. </a:t>
          </a:r>
          <a:endParaRPr lang="en-IE" sz="1300" dirty="0"/>
        </a:p>
      </dgm:t>
    </dgm:pt>
    <dgm:pt modelId="{1D301506-231C-4BAF-A5B0-36D60DE532FA}" type="parTrans" cxnId="{FC188A40-66F7-4928-BADF-32D1B7A09BBF}">
      <dgm:prSet/>
      <dgm:spPr/>
      <dgm:t>
        <a:bodyPr/>
        <a:lstStyle/>
        <a:p>
          <a:endParaRPr lang="en-IE"/>
        </a:p>
      </dgm:t>
    </dgm:pt>
    <dgm:pt modelId="{2228CF6A-A425-44AE-92FC-3C109B2F6C57}" type="sibTrans" cxnId="{FC188A40-66F7-4928-BADF-32D1B7A09BBF}">
      <dgm:prSet/>
      <dgm:spPr/>
      <dgm:t>
        <a:bodyPr/>
        <a:lstStyle/>
        <a:p>
          <a:endParaRPr lang="en-IE"/>
        </a:p>
      </dgm:t>
    </dgm:pt>
    <dgm:pt modelId="{067DEE48-4946-471A-80F5-261FA5B2754B}" type="pres">
      <dgm:prSet presAssocID="{EC833380-1390-4E95-B25F-B2721141149D}" presName="Name0" presStyleCnt="0">
        <dgm:presLayoutVars>
          <dgm:dir/>
          <dgm:animLvl val="lvl"/>
          <dgm:resizeHandles val="exact"/>
        </dgm:presLayoutVars>
      </dgm:prSet>
      <dgm:spPr/>
    </dgm:pt>
    <dgm:pt modelId="{9F2A46EF-2655-4015-83C9-D659BAEE5689}" type="pres">
      <dgm:prSet presAssocID="{CEA8180C-0527-4FB7-ACC9-1549B6DD3023}" presName="boxAndChildren" presStyleCnt="0"/>
      <dgm:spPr/>
    </dgm:pt>
    <dgm:pt modelId="{EEDB03D9-2031-4F6B-A5DC-1555189DE482}" type="pres">
      <dgm:prSet presAssocID="{CEA8180C-0527-4FB7-ACC9-1549B6DD3023}" presName="parentTextBox" presStyleLbl="alignNode1" presStyleIdx="0" presStyleCnt="5"/>
      <dgm:spPr/>
    </dgm:pt>
    <dgm:pt modelId="{E4430C66-390C-45AC-BB69-ED4999300C9A}" type="pres">
      <dgm:prSet presAssocID="{CEA8180C-0527-4FB7-ACC9-1549B6DD3023}" presName="descendantBox" presStyleLbl="bgAccFollowNode1" presStyleIdx="0" presStyleCnt="5"/>
      <dgm:spPr/>
    </dgm:pt>
    <dgm:pt modelId="{534EC76F-58CD-4B71-98DD-20B4C7382A9D}" type="pres">
      <dgm:prSet presAssocID="{C92DC7D6-56CF-4E20-BB65-E1B5D605E505}" presName="sp" presStyleCnt="0"/>
      <dgm:spPr/>
    </dgm:pt>
    <dgm:pt modelId="{05157649-419C-4023-A58C-BC79E4FC655E}" type="pres">
      <dgm:prSet presAssocID="{88E3042C-027E-4B03-AFD4-08EFA116125A}" presName="arrowAndChildren" presStyleCnt="0"/>
      <dgm:spPr/>
    </dgm:pt>
    <dgm:pt modelId="{5C61FC93-BD0F-4783-BDA7-3F4E6128E748}" type="pres">
      <dgm:prSet presAssocID="{88E3042C-027E-4B03-AFD4-08EFA116125A}" presName="parentTextArrow" presStyleLbl="node1" presStyleIdx="0" presStyleCnt="0"/>
      <dgm:spPr/>
    </dgm:pt>
    <dgm:pt modelId="{20A7DAF1-3937-401F-A798-B6474DE3F24C}" type="pres">
      <dgm:prSet presAssocID="{88E3042C-027E-4B03-AFD4-08EFA116125A}" presName="arrow" presStyleLbl="alignNode1" presStyleIdx="1" presStyleCnt="5"/>
      <dgm:spPr/>
    </dgm:pt>
    <dgm:pt modelId="{6C49F8B3-E98D-4D6B-B587-DB43D3CB8347}" type="pres">
      <dgm:prSet presAssocID="{88E3042C-027E-4B03-AFD4-08EFA116125A}" presName="descendantArrow" presStyleLbl="bgAccFollowNode1" presStyleIdx="1" presStyleCnt="5"/>
      <dgm:spPr/>
    </dgm:pt>
    <dgm:pt modelId="{FD476763-AF5A-4CDC-A9C2-D9D8FB282835}" type="pres">
      <dgm:prSet presAssocID="{14AAB4CF-A168-4EB5-90CD-18E4239B25ED}" presName="sp" presStyleCnt="0"/>
      <dgm:spPr/>
    </dgm:pt>
    <dgm:pt modelId="{087C458E-0EC2-4C3B-9896-3C1FD41F8521}" type="pres">
      <dgm:prSet presAssocID="{EF8E8965-A68E-419B-B4B6-1F5E843B2E3B}" presName="arrowAndChildren" presStyleCnt="0"/>
      <dgm:spPr/>
    </dgm:pt>
    <dgm:pt modelId="{09C9CFAF-3BA7-4A00-9827-37C3D8A0E978}" type="pres">
      <dgm:prSet presAssocID="{EF8E8965-A68E-419B-B4B6-1F5E843B2E3B}" presName="parentTextArrow" presStyleLbl="node1" presStyleIdx="0" presStyleCnt="0"/>
      <dgm:spPr/>
    </dgm:pt>
    <dgm:pt modelId="{61DC6AAA-1E67-4CED-B1AF-A17B9B6D3668}" type="pres">
      <dgm:prSet presAssocID="{EF8E8965-A68E-419B-B4B6-1F5E843B2E3B}" presName="arrow" presStyleLbl="alignNode1" presStyleIdx="2" presStyleCnt="5"/>
      <dgm:spPr/>
    </dgm:pt>
    <dgm:pt modelId="{10BB2D75-8405-4009-B952-FA9A2003F39E}" type="pres">
      <dgm:prSet presAssocID="{EF8E8965-A68E-419B-B4B6-1F5E843B2E3B}" presName="descendantArrow" presStyleLbl="bgAccFollowNode1" presStyleIdx="2" presStyleCnt="5"/>
      <dgm:spPr/>
    </dgm:pt>
    <dgm:pt modelId="{6EA74835-82CF-4421-9052-21F57739D4E5}" type="pres">
      <dgm:prSet presAssocID="{43071439-2E9F-433D-BF72-839E279E6000}" presName="sp" presStyleCnt="0"/>
      <dgm:spPr/>
    </dgm:pt>
    <dgm:pt modelId="{FAD4A812-DC13-4FB0-8D1C-121DE2C7CEB1}" type="pres">
      <dgm:prSet presAssocID="{0E99F86C-39EA-4795-884B-80D5AE365D18}" presName="arrowAndChildren" presStyleCnt="0"/>
      <dgm:spPr/>
    </dgm:pt>
    <dgm:pt modelId="{A7D1870A-1D91-4E97-A266-5DD6E01923E2}" type="pres">
      <dgm:prSet presAssocID="{0E99F86C-39EA-4795-884B-80D5AE365D18}" presName="parentTextArrow" presStyleLbl="node1" presStyleIdx="0" presStyleCnt="0"/>
      <dgm:spPr/>
    </dgm:pt>
    <dgm:pt modelId="{F5E7FCC1-F2E5-40BA-B0C4-B16407F09A1F}" type="pres">
      <dgm:prSet presAssocID="{0E99F86C-39EA-4795-884B-80D5AE365D18}" presName="arrow" presStyleLbl="alignNode1" presStyleIdx="3" presStyleCnt="5"/>
      <dgm:spPr/>
    </dgm:pt>
    <dgm:pt modelId="{A3AAC2E7-355E-4DD4-A71B-C576DB41CFB7}" type="pres">
      <dgm:prSet presAssocID="{0E99F86C-39EA-4795-884B-80D5AE365D18}" presName="descendantArrow" presStyleLbl="bgAccFollowNode1" presStyleIdx="3" presStyleCnt="5"/>
      <dgm:spPr/>
    </dgm:pt>
    <dgm:pt modelId="{443F83D8-B6CA-4DB7-82A2-5CEA6D6C08A9}" type="pres">
      <dgm:prSet presAssocID="{41376880-0DA9-4323-9320-D366EDD35B3C}" presName="sp" presStyleCnt="0"/>
      <dgm:spPr/>
    </dgm:pt>
    <dgm:pt modelId="{47B31D88-C102-4160-9CBE-9B83C5531236}" type="pres">
      <dgm:prSet presAssocID="{FFD4302B-0C02-49F3-BFC4-B59109D8FA42}" presName="arrowAndChildren" presStyleCnt="0"/>
      <dgm:spPr/>
    </dgm:pt>
    <dgm:pt modelId="{D20BEC55-A899-47A1-99BC-68FF9107F8AE}" type="pres">
      <dgm:prSet presAssocID="{FFD4302B-0C02-49F3-BFC4-B59109D8FA42}" presName="parentTextArrow" presStyleLbl="node1" presStyleIdx="0" presStyleCnt="0"/>
      <dgm:spPr/>
    </dgm:pt>
    <dgm:pt modelId="{3D4C9A47-AE73-48A5-8AFE-EE920F720B1C}" type="pres">
      <dgm:prSet presAssocID="{FFD4302B-0C02-49F3-BFC4-B59109D8FA42}" presName="arrow" presStyleLbl="alignNode1" presStyleIdx="4" presStyleCnt="5"/>
      <dgm:spPr/>
    </dgm:pt>
    <dgm:pt modelId="{CCE60EA2-6AB4-4E50-B40D-A1E477EB6774}" type="pres">
      <dgm:prSet presAssocID="{FFD4302B-0C02-49F3-BFC4-B59109D8FA42}" presName="descendantArrow" presStyleLbl="bgAccFollowNode1" presStyleIdx="4" presStyleCnt="5"/>
      <dgm:spPr/>
    </dgm:pt>
  </dgm:ptLst>
  <dgm:cxnLst>
    <dgm:cxn modelId="{DFFD0B00-A31D-4033-8DD9-77F69518AF1F}" type="presOf" srcId="{FFD4302B-0C02-49F3-BFC4-B59109D8FA42}" destId="{D20BEC55-A899-47A1-99BC-68FF9107F8AE}" srcOrd="0" destOrd="0" presId="urn:microsoft.com/office/officeart/2016/7/layout/VerticalDownArrowProcess"/>
    <dgm:cxn modelId="{7378FE1D-803A-449F-A36D-F1D0E7BF3CB2}" type="presOf" srcId="{EF8E8965-A68E-419B-B4B6-1F5E843B2E3B}" destId="{09C9CFAF-3BA7-4A00-9827-37C3D8A0E978}" srcOrd="0" destOrd="0" presId="urn:microsoft.com/office/officeart/2016/7/layout/VerticalDownArrowProcess"/>
    <dgm:cxn modelId="{F09DC929-8B84-4710-8833-0F6F2E1C90F4}" srcId="{EC833380-1390-4E95-B25F-B2721141149D}" destId="{CEA8180C-0527-4FB7-ACC9-1549B6DD3023}" srcOrd="4" destOrd="0" parTransId="{C6F1D7C0-CE0D-4400-BE3A-40E83238BD9A}" sibTransId="{073F1C21-BB57-47BC-8113-6E5770E2264D}"/>
    <dgm:cxn modelId="{75672230-2D9D-490F-A774-2345E75D3D34}" srcId="{EC833380-1390-4E95-B25F-B2721141149D}" destId="{0E99F86C-39EA-4795-884B-80D5AE365D18}" srcOrd="1" destOrd="0" parTransId="{C946B2D2-D1BB-4EA1-963B-91C74C2BDC2E}" sibTransId="{43071439-2E9F-433D-BF72-839E279E6000}"/>
    <dgm:cxn modelId="{0007A932-E174-4CAD-A8FB-A55EC7911DBA}" type="presOf" srcId="{EC833380-1390-4E95-B25F-B2721141149D}" destId="{067DEE48-4946-471A-80F5-261FA5B2754B}" srcOrd="0" destOrd="0" presId="urn:microsoft.com/office/officeart/2016/7/layout/VerticalDownArrowProcess"/>
    <dgm:cxn modelId="{3FC4A536-6272-4FA8-B5A7-7A2C0F494A4C}" type="presOf" srcId="{EF8E8965-A68E-419B-B4B6-1F5E843B2E3B}" destId="{61DC6AAA-1E67-4CED-B1AF-A17B9B6D3668}" srcOrd="1" destOrd="0" presId="urn:microsoft.com/office/officeart/2016/7/layout/VerticalDownArrowProcess"/>
    <dgm:cxn modelId="{FC188A40-66F7-4928-BADF-32D1B7A09BBF}" srcId="{CEA8180C-0527-4FB7-ACC9-1549B6DD3023}" destId="{E1CDC022-8726-46E5-A6D1-065385426B19}" srcOrd="0" destOrd="0" parTransId="{1D301506-231C-4BAF-A5B0-36D60DE532FA}" sibTransId="{2228CF6A-A425-44AE-92FC-3C109B2F6C57}"/>
    <dgm:cxn modelId="{04CF7E65-42C9-4E4D-A30D-488ECF202F00}" type="presOf" srcId="{FFD4302B-0C02-49F3-BFC4-B59109D8FA42}" destId="{3D4C9A47-AE73-48A5-8AFE-EE920F720B1C}" srcOrd="1" destOrd="0" presId="urn:microsoft.com/office/officeart/2016/7/layout/VerticalDownArrowProcess"/>
    <dgm:cxn modelId="{CB5ABF48-E22C-4295-8ECC-14F773071AED}" srcId="{FFD4302B-0C02-49F3-BFC4-B59109D8FA42}" destId="{E6C68D51-3083-47F3-BEFF-2B8B3A43DC08}" srcOrd="0" destOrd="0" parTransId="{CE8EAAB1-2166-4A3A-89DD-4F99A5133F03}" sibTransId="{A036FD3A-1362-449A-800A-A3599C29B2CD}"/>
    <dgm:cxn modelId="{C769646A-CFCC-42BF-89D9-B6F40259DFEF}" type="presOf" srcId="{072E3406-3C5C-4E6A-A9CE-CB8FDCA469D0}" destId="{A3AAC2E7-355E-4DD4-A71B-C576DB41CFB7}" srcOrd="0" destOrd="0" presId="urn:microsoft.com/office/officeart/2016/7/layout/VerticalDownArrowProcess"/>
    <dgm:cxn modelId="{B62FAB4B-CD0A-4635-89E3-0B01E86102A1}" srcId="{88E3042C-027E-4B03-AFD4-08EFA116125A}" destId="{73F0A50D-5D77-4710-B56B-66EC24F29C9F}" srcOrd="0" destOrd="0" parTransId="{50E8FB09-D753-41B3-B6BB-A2CCE8BDAD1A}" sibTransId="{73581406-EB51-4A63-909B-08E7A6DC5546}"/>
    <dgm:cxn modelId="{373CCE72-D258-47BC-BA4C-F75542FC93D0}" type="presOf" srcId="{7FF1D5E7-FA68-4B5B-AE57-73932A70CE17}" destId="{10BB2D75-8405-4009-B952-FA9A2003F39E}" srcOrd="0" destOrd="0" presId="urn:microsoft.com/office/officeart/2016/7/layout/VerticalDownArrowProcess"/>
    <dgm:cxn modelId="{CE6C7D53-B81A-4A12-A1EE-B7FB3560EF05}" type="presOf" srcId="{0E99F86C-39EA-4795-884B-80D5AE365D18}" destId="{F5E7FCC1-F2E5-40BA-B0C4-B16407F09A1F}" srcOrd="1" destOrd="0" presId="urn:microsoft.com/office/officeart/2016/7/layout/VerticalDownArrowProcess"/>
    <dgm:cxn modelId="{40034374-0490-422F-B649-485CFB7CCC23}" srcId="{EF8E8965-A68E-419B-B4B6-1F5E843B2E3B}" destId="{7FF1D5E7-FA68-4B5B-AE57-73932A70CE17}" srcOrd="0" destOrd="0" parTransId="{85E014FC-5825-4ED9-A1F6-ECA79D400F16}" sibTransId="{A51B63A7-3EFE-413D-A259-0F715A48AA8B}"/>
    <dgm:cxn modelId="{676C2E56-2454-45AC-8DA5-EB9168EECF49}" srcId="{EC833380-1390-4E95-B25F-B2721141149D}" destId="{EF8E8965-A68E-419B-B4B6-1F5E843B2E3B}" srcOrd="2" destOrd="0" parTransId="{00B26863-6B3C-43BA-BA56-EA06C04744D5}" sibTransId="{14AAB4CF-A168-4EB5-90CD-18E4239B25ED}"/>
    <dgm:cxn modelId="{23F1AD7C-2A50-4534-AE97-5908D7DF5875}" type="presOf" srcId="{73F0A50D-5D77-4710-B56B-66EC24F29C9F}" destId="{6C49F8B3-E98D-4D6B-B587-DB43D3CB8347}" srcOrd="0" destOrd="0" presId="urn:microsoft.com/office/officeart/2016/7/layout/VerticalDownArrowProcess"/>
    <dgm:cxn modelId="{F0801B93-33A3-4EA3-95FC-168030ED507C}" type="presOf" srcId="{88E3042C-027E-4B03-AFD4-08EFA116125A}" destId="{20A7DAF1-3937-401F-A798-B6474DE3F24C}" srcOrd="1" destOrd="0" presId="urn:microsoft.com/office/officeart/2016/7/layout/VerticalDownArrowProcess"/>
    <dgm:cxn modelId="{FFB7CD93-F734-4B2E-8F16-97B3BEE192F3}" srcId="{EC833380-1390-4E95-B25F-B2721141149D}" destId="{FFD4302B-0C02-49F3-BFC4-B59109D8FA42}" srcOrd="0" destOrd="0" parTransId="{611AF4BE-0B19-4BF8-A157-627EC7689A69}" sibTransId="{41376880-0DA9-4323-9320-D366EDD35B3C}"/>
    <dgm:cxn modelId="{399E39A8-9434-4311-9877-68AF72D16C10}" type="presOf" srcId="{0E99F86C-39EA-4795-884B-80D5AE365D18}" destId="{A7D1870A-1D91-4E97-A266-5DD6E01923E2}" srcOrd="0" destOrd="0" presId="urn:microsoft.com/office/officeart/2016/7/layout/VerticalDownArrowProcess"/>
    <dgm:cxn modelId="{882215B0-11B4-427F-A248-4A97E48FF344}" type="presOf" srcId="{88E3042C-027E-4B03-AFD4-08EFA116125A}" destId="{5C61FC93-BD0F-4783-BDA7-3F4E6128E748}" srcOrd="0" destOrd="0" presId="urn:microsoft.com/office/officeart/2016/7/layout/VerticalDownArrowProcess"/>
    <dgm:cxn modelId="{5D6881B1-61CB-41C9-B4EF-137EE63D9B85}" srcId="{EF8E8965-A68E-419B-B4B6-1F5E843B2E3B}" destId="{F2A4AD13-92A8-463F-ABBC-2E911700464E}" srcOrd="1" destOrd="0" parTransId="{97BB2BF9-64EA-4B28-B1CA-F13CBD05217D}" sibTransId="{40FCE3BB-7BE4-42D8-8DAF-47C908CED5D8}"/>
    <dgm:cxn modelId="{9CD303CA-F1E2-4D7E-BD44-4106140C78B8}" srcId="{EC833380-1390-4E95-B25F-B2721141149D}" destId="{88E3042C-027E-4B03-AFD4-08EFA116125A}" srcOrd="3" destOrd="0" parTransId="{9D825160-CA5A-4850-84A9-B9738FC60AF1}" sibTransId="{C92DC7D6-56CF-4E20-BB65-E1B5D605E505}"/>
    <dgm:cxn modelId="{255C39CA-3D7D-4594-A83E-AE276C4E38DE}" srcId="{0E99F86C-39EA-4795-884B-80D5AE365D18}" destId="{072E3406-3C5C-4E6A-A9CE-CB8FDCA469D0}" srcOrd="0" destOrd="0" parTransId="{29D986B7-9079-41DA-82EB-F621C33D38A8}" sibTransId="{D06DBD06-A30D-4F59-8B78-1E71C616C952}"/>
    <dgm:cxn modelId="{6A8306ED-FC70-4111-9DE0-1A58606994F9}" type="presOf" srcId="{F2A4AD13-92A8-463F-ABBC-2E911700464E}" destId="{10BB2D75-8405-4009-B952-FA9A2003F39E}" srcOrd="0" destOrd="1" presId="urn:microsoft.com/office/officeart/2016/7/layout/VerticalDownArrowProcess"/>
    <dgm:cxn modelId="{91D197F3-8275-40CC-A188-0FE162EFFC77}" type="presOf" srcId="{CEA8180C-0527-4FB7-ACC9-1549B6DD3023}" destId="{EEDB03D9-2031-4F6B-A5DC-1555189DE482}" srcOrd="0" destOrd="0" presId="urn:microsoft.com/office/officeart/2016/7/layout/VerticalDownArrowProcess"/>
    <dgm:cxn modelId="{D61A21F6-EE97-41D1-898E-C22B11497099}" type="presOf" srcId="{E6C68D51-3083-47F3-BEFF-2B8B3A43DC08}" destId="{CCE60EA2-6AB4-4E50-B40D-A1E477EB6774}" srcOrd="0" destOrd="0" presId="urn:microsoft.com/office/officeart/2016/7/layout/VerticalDownArrowProcess"/>
    <dgm:cxn modelId="{4D260FFD-16D0-47E1-AC33-3B1F98CEFCA9}" type="presOf" srcId="{E1CDC022-8726-46E5-A6D1-065385426B19}" destId="{E4430C66-390C-45AC-BB69-ED4999300C9A}" srcOrd="0" destOrd="0" presId="urn:microsoft.com/office/officeart/2016/7/layout/VerticalDownArrowProcess"/>
    <dgm:cxn modelId="{61ABD24E-9686-47C0-AECE-E6928AF70021}" type="presParOf" srcId="{067DEE48-4946-471A-80F5-261FA5B2754B}" destId="{9F2A46EF-2655-4015-83C9-D659BAEE5689}" srcOrd="0" destOrd="0" presId="urn:microsoft.com/office/officeart/2016/7/layout/VerticalDownArrowProcess"/>
    <dgm:cxn modelId="{A792FD27-4AE7-4547-AF10-CA170601AA20}" type="presParOf" srcId="{9F2A46EF-2655-4015-83C9-D659BAEE5689}" destId="{EEDB03D9-2031-4F6B-A5DC-1555189DE482}" srcOrd="0" destOrd="0" presId="urn:microsoft.com/office/officeart/2016/7/layout/VerticalDownArrowProcess"/>
    <dgm:cxn modelId="{709A16EC-5552-401B-AADA-463E344882FF}" type="presParOf" srcId="{9F2A46EF-2655-4015-83C9-D659BAEE5689}" destId="{E4430C66-390C-45AC-BB69-ED4999300C9A}" srcOrd="1" destOrd="0" presId="urn:microsoft.com/office/officeart/2016/7/layout/VerticalDownArrowProcess"/>
    <dgm:cxn modelId="{3AE7C88C-A378-489D-AF9A-19504D6A4883}" type="presParOf" srcId="{067DEE48-4946-471A-80F5-261FA5B2754B}" destId="{534EC76F-58CD-4B71-98DD-20B4C7382A9D}" srcOrd="1" destOrd="0" presId="urn:microsoft.com/office/officeart/2016/7/layout/VerticalDownArrowProcess"/>
    <dgm:cxn modelId="{CF62E16D-79CC-4DFA-9709-E61E3E242CE7}" type="presParOf" srcId="{067DEE48-4946-471A-80F5-261FA5B2754B}" destId="{05157649-419C-4023-A58C-BC79E4FC655E}" srcOrd="2" destOrd="0" presId="urn:microsoft.com/office/officeart/2016/7/layout/VerticalDownArrowProcess"/>
    <dgm:cxn modelId="{F4B6CF43-B89C-4386-802F-9C9FAF088DE1}" type="presParOf" srcId="{05157649-419C-4023-A58C-BC79E4FC655E}" destId="{5C61FC93-BD0F-4783-BDA7-3F4E6128E748}" srcOrd="0" destOrd="0" presId="urn:microsoft.com/office/officeart/2016/7/layout/VerticalDownArrowProcess"/>
    <dgm:cxn modelId="{D7CB9692-A086-4CDB-9FF4-958F76DD1D4A}" type="presParOf" srcId="{05157649-419C-4023-A58C-BC79E4FC655E}" destId="{20A7DAF1-3937-401F-A798-B6474DE3F24C}" srcOrd="1" destOrd="0" presId="urn:microsoft.com/office/officeart/2016/7/layout/VerticalDownArrowProcess"/>
    <dgm:cxn modelId="{1692DC46-69FA-43AD-A2EF-7740DD2C9F55}" type="presParOf" srcId="{05157649-419C-4023-A58C-BC79E4FC655E}" destId="{6C49F8B3-E98D-4D6B-B587-DB43D3CB8347}" srcOrd="2" destOrd="0" presId="urn:microsoft.com/office/officeart/2016/7/layout/VerticalDownArrowProcess"/>
    <dgm:cxn modelId="{B1C4A962-1AAA-4924-AD96-14A0C36DB474}" type="presParOf" srcId="{067DEE48-4946-471A-80F5-261FA5B2754B}" destId="{FD476763-AF5A-4CDC-A9C2-D9D8FB282835}" srcOrd="3" destOrd="0" presId="urn:microsoft.com/office/officeart/2016/7/layout/VerticalDownArrowProcess"/>
    <dgm:cxn modelId="{AB8BC181-E6D0-44B5-9499-C5016A719FA7}" type="presParOf" srcId="{067DEE48-4946-471A-80F5-261FA5B2754B}" destId="{087C458E-0EC2-4C3B-9896-3C1FD41F8521}" srcOrd="4" destOrd="0" presId="urn:microsoft.com/office/officeart/2016/7/layout/VerticalDownArrowProcess"/>
    <dgm:cxn modelId="{EEA8B261-25B7-4380-9931-B88359327E8B}" type="presParOf" srcId="{087C458E-0EC2-4C3B-9896-3C1FD41F8521}" destId="{09C9CFAF-3BA7-4A00-9827-37C3D8A0E978}" srcOrd="0" destOrd="0" presId="urn:microsoft.com/office/officeart/2016/7/layout/VerticalDownArrowProcess"/>
    <dgm:cxn modelId="{247FF873-F90A-45C8-8E68-02470C4A8D0F}" type="presParOf" srcId="{087C458E-0EC2-4C3B-9896-3C1FD41F8521}" destId="{61DC6AAA-1E67-4CED-B1AF-A17B9B6D3668}" srcOrd="1" destOrd="0" presId="urn:microsoft.com/office/officeart/2016/7/layout/VerticalDownArrowProcess"/>
    <dgm:cxn modelId="{517B76D1-51C3-45B1-96E0-0C7081183552}" type="presParOf" srcId="{087C458E-0EC2-4C3B-9896-3C1FD41F8521}" destId="{10BB2D75-8405-4009-B952-FA9A2003F39E}" srcOrd="2" destOrd="0" presId="urn:microsoft.com/office/officeart/2016/7/layout/VerticalDownArrowProcess"/>
    <dgm:cxn modelId="{ADC5E613-5ECA-4CA7-A4EE-39F6491512C5}" type="presParOf" srcId="{067DEE48-4946-471A-80F5-261FA5B2754B}" destId="{6EA74835-82CF-4421-9052-21F57739D4E5}" srcOrd="5" destOrd="0" presId="urn:microsoft.com/office/officeart/2016/7/layout/VerticalDownArrowProcess"/>
    <dgm:cxn modelId="{5DABE206-D51F-43BF-ADB1-0196581C485B}" type="presParOf" srcId="{067DEE48-4946-471A-80F5-261FA5B2754B}" destId="{FAD4A812-DC13-4FB0-8D1C-121DE2C7CEB1}" srcOrd="6" destOrd="0" presId="urn:microsoft.com/office/officeart/2016/7/layout/VerticalDownArrowProcess"/>
    <dgm:cxn modelId="{6F61BCB5-1C0E-41E7-93E1-48573CB49ADF}" type="presParOf" srcId="{FAD4A812-DC13-4FB0-8D1C-121DE2C7CEB1}" destId="{A7D1870A-1D91-4E97-A266-5DD6E01923E2}" srcOrd="0" destOrd="0" presId="urn:microsoft.com/office/officeart/2016/7/layout/VerticalDownArrowProcess"/>
    <dgm:cxn modelId="{2F87399E-A3C5-4432-BF43-EE0C7326388C}" type="presParOf" srcId="{FAD4A812-DC13-4FB0-8D1C-121DE2C7CEB1}" destId="{F5E7FCC1-F2E5-40BA-B0C4-B16407F09A1F}" srcOrd="1" destOrd="0" presId="urn:microsoft.com/office/officeart/2016/7/layout/VerticalDownArrowProcess"/>
    <dgm:cxn modelId="{45DCCBA0-18C7-4FBE-8F32-E97BA7AAFC49}" type="presParOf" srcId="{FAD4A812-DC13-4FB0-8D1C-121DE2C7CEB1}" destId="{A3AAC2E7-355E-4DD4-A71B-C576DB41CFB7}" srcOrd="2" destOrd="0" presId="urn:microsoft.com/office/officeart/2016/7/layout/VerticalDownArrowProcess"/>
    <dgm:cxn modelId="{C60320F0-46F0-4194-AFD0-66E13A9832A4}" type="presParOf" srcId="{067DEE48-4946-471A-80F5-261FA5B2754B}" destId="{443F83D8-B6CA-4DB7-82A2-5CEA6D6C08A9}" srcOrd="7" destOrd="0" presId="urn:microsoft.com/office/officeart/2016/7/layout/VerticalDownArrowProcess"/>
    <dgm:cxn modelId="{9D4E6DF1-EBC4-45D3-ABB6-0526E138DA14}" type="presParOf" srcId="{067DEE48-4946-471A-80F5-261FA5B2754B}" destId="{47B31D88-C102-4160-9CBE-9B83C5531236}" srcOrd="8" destOrd="0" presId="urn:microsoft.com/office/officeart/2016/7/layout/VerticalDownArrowProcess"/>
    <dgm:cxn modelId="{DE9AEF03-D6D6-4703-917A-CC8264ABFF15}" type="presParOf" srcId="{47B31D88-C102-4160-9CBE-9B83C5531236}" destId="{D20BEC55-A899-47A1-99BC-68FF9107F8AE}" srcOrd="0" destOrd="0" presId="urn:microsoft.com/office/officeart/2016/7/layout/VerticalDownArrowProcess"/>
    <dgm:cxn modelId="{72D9955B-CED4-4820-93F5-D80FD62023C7}" type="presParOf" srcId="{47B31D88-C102-4160-9CBE-9B83C5531236}" destId="{3D4C9A47-AE73-48A5-8AFE-EE920F720B1C}" srcOrd="1" destOrd="0" presId="urn:microsoft.com/office/officeart/2016/7/layout/VerticalDownArrowProcess"/>
    <dgm:cxn modelId="{8E80E535-B1A7-4F77-971B-BD5C62C62605}" type="presParOf" srcId="{47B31D88-C102-4160-9CBE-9B83C5531236}" destId="{CCE60EA2-6AB4-4E50-B40D-A1E477EB677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03D9-2031-4F6B-A5DC-1555189DE482}">
      <dsp:nvSpPr>
        <dsp:cNvPr id="0" name=""/>
        <dsp:cNvSpPr/>
      </dsp:nvSpPr>
      <dsp:spPr>
        <a:xfrm>
          <a:off x="0" y="4043533"/>
          <a:ext cx="2676671" cy="663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365" tIns="106680" rIns="19036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Stage five: Action</a:t>
          </a:r>
          <a:endParaRPr lang="en-IE" sz="1500" kern="1200" dirty="0"/>
        </a:p>
      </dsp:txBody>
      <dsp:txXfrm>
        <a:off x="0" y="4043533"/>
        <a:ext cx="2676671" cy="663375"/>
      </dsp:txXfrm>
    </dsp:sp>
    <dsp:sp modelId="{E4430C66-390C-45AC-BB69-ED4999300C9A}">
      <dsp:nvSpPr>
        <dsp:cNvPr id="0" name=""/>
        <dsp:cNvSpPr/>
      </dsp:nvSpPr>
      <dsp:spPr>
        <a:xfrm>
          <a:off x="2676671" y="4043533"/>
          <a:ext cx="8030014" cy="66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87" tIns="165100" rIns="16288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Key to the Freirean approach is supporting people to feel empowered to act in the world and address the issues that affect them. Through the process of dialogue, a response to the issues might emerge from the community and workers can support them to take action together. </a:t>
          </a:r>
          <a:endParaRPr lang="en-IE" sz="1300" kern="1200" dirty="0"/>
        </a:p>
      </dsp:txBody>
      <dsp:txXfrm>
        <a:off x="2676671" y="4043533"/>
        <a:ext cx="8030014" cy="663375"/>
      </dsp:txXfrm>
    </dsp:sp>
    <dsp:sp modelId="{20A7DAF1-3937-401F-A798-B6474DE3F24C}">
      <dsp:nvSpPr>
        <dsp:cNvPr id="0" name=""/>
        <dsp:cNvSpPr/>
      </dsp:nvSpPr>
      <dsp:spPr>
        <a:xfrm rot="10800000">
          <a:off x="0" y="3033212"/>
          <a:ext cx="2676671" cy="10202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365" tIns="106680" rIns="19036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Stage four: </a:t>
          </a:r>
          <a:r>
            <a:rPr lang="en-US" sz="1500" kern="1200" dirty="0" err="1"/>
            <a:t>Dialgoue</a:t>
          </a:r>
          <a:endParaRPr lang="en-IE" sz="1500" kern="1200" dirty="0"/>
        </a:p>
      </dsp:txBody>
      <dsp:txXfrm rot="-10800000">
        <a:off x="0" y="3033212"/>
        <a:ext cx="2676671" cy="663176"/>
      </dsp:txXfrm>
    </dsp:sp>
    <dsp:sp modelId="{6C49F8B3-E98D-4D6B-B587-DB43D3CB8347}">
      <dsp:nvSpPr>
        <dsp:cNvPr id="0" name=""/>
        <dsp:cNvSpPr/>
      </dsp:nvSpPr>
      <dsp:spPr>
        <a:xfrm>
          <a:off x="2676671" y="3033212"/>
          <a:ext cx="8030014" cy="663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87" tIns="165100" rIns="16288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 the prompts to facilitate a creative dialogue about the ‘generative themes’. Workers focus on posing questions and inviting reflection from diverse voices. </a:t>
          </a:r>
          <a:endParaRPr lang="en-IE" sz="1300" kern="1200" dirty="0"/>
        </a:p>
      </dsp:txBody>
      <dsp:txXfrm>
        <a:off x="2676671" y="3033212"/>
        <a:ext cx="8030014" cy="663176"/>
      </dsp:txXfrm>
    </dsp:sp>
    <dsp:sp modelId="{61DC6AAA-1E67-4CED-B1AF-A17B9B6D3668}">
      <dsp:nvSpPr>
        <dsp:cNvPr id="0" name=""/>
        <dsp:cNvSpPr/>
      </dsp:nvSpPr>
      <dsp:spPr>
        <a:xfrm rot="10800000">
          <a:off x="0" y="2022892"/>
          <a:ext cx="2676671" cy="10202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365" tIns="106680" rIns="19036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Stage three: Create prompts</a:t>
          </a:r>
        </a:p>
      </dsp:txBody>
      <dsp:txXfrm rot="-10800000">
        <a:off x="0" y="2022892"/>
        <a:ext cx="2676671" cy="663176"/>
      </dsp:txXfrm>
    </dsp:sp>
    <dsp:sp modelId="{10BB2D75-8405-4009-B952-FA9A2003F39E}">
      <dsp:nvSpPr>
        <dsp:cNvPr id="0" name=""/>
        <dsp:cNvSpPr/>
      </dsp:nvSpPr>
      <dsp:spPr>
        <a:xfrm>
          <a:off x="2676671" y="2022892"/>
          <a:ext cx="8030014" cy="663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87" tIns="165100" rIns="16288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some prompts such as images, poems, songs/music videos, stories or movie clips. These prompts capture and reflect back to people the ‘generative themes’. Freire called the prompts ‘codes’ because they have meaning encoded in them.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300" kern="1200" dirty="0"/>
        </a:p>
      </dsp:txBody>
      <dsp:txXfrm>
        <a:off x="2676671" y="2022892"/>
        <a:ext cx="8030014" cy="663176"/>
      </dsp:txXfrm>
    </dsp:sp>
    <dsp:sp modelId="{F5E7FCC1-F2E5-40BA-B0C4-B16407F09A1F}">
      <dsp:nvSpPr>
        <dsp:cNvPr id="0" name=""/>
        <dsp:cNvSpPr/>
      </dsp:nvSpPr>
      <dsp:spPr>
        <a:xfrm rot="10800000">
          <a:off x="0" y="1012571"/>
          <a:ext cx="2676671" cy="10202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365" tIns="106680" rIns="19036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Stage two: Key issues</a:t>
          </a:r>
        </a:p>
      </dsp:txBody>
      <dsp:txXfrm rot="-10800000">
        <a:off x="0" y="1012571"/>
        <a:ext cx="2676671" cy="663176"/>
      </dsp:txXfrm>
    </dsp:sp>
    <dsp:sp modelId="{A3AAC2E7-355E-4DD4-A71B-C576DB41CFB7}">
      <dsp:nvSpPr>
        <dsp:cNvPr id="0" name=""/>
        <dsp:cNvSpPr/>
      </dsp:nvSpPr>
      <dsp:spPr>
        <a:xfrm>
          <a:off x="2676671" y="1012571"/>
          <a:ext cx="8030014" cy="663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87" tIns="165100" rIns="16288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the recurring, key issues of most concern to people. Freire called these ‘generative themes’ because they have the potential to generate the energy for action with a group. </a:t>
          </a:r>
        </a:p>
      </dsp:txBody>
      <dsp:txXfrm>
        <a:off x="2676671" y="1012571"/>
        <a:ext cx="8030014" cy="663176"/>
      </dsp:txXfrm>
    </dsp:sp>
    <dsp:sp modelId="{3D4C9A47-AE73-48A5-8AFE-EE920F720B1C}">
      <dsp:nvSpPr>
        <dsp:cNvPr id="0" name=""/>
        <dsp:cNvSpPr/>
      </dsp:nvSpPr>
      <dsp:spPr>
        <a:xfrm rot="10800000">
          <a:off x="0" y="2251"/>
          <a:ext cx="2676671" cy="10202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365" tIns="106680" rIns="19036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Stage one: Listening</a:t>
          </a:r>
        </a:p>
      </dsp:txBody>
      <dsp:txXfrm rot="-10800000">
        <a:off x="0" y="2251"/>
        <a:ext cx="2676671" cy="663176"/>
      </dsp:txXfrm>
    </dsp:sp>
    <dsp:sp modelId="{CCE60EA2-6AB4-4E50-B40D-A1E477EB6774}">
      <dsp:nvSpPr>
        <dsp:cNvPr id="0" name=""/>
        <dsp:cNvSpPr/>
      </dsp:nvSpPr>
      <dsp:spPr>
        <a:xfrm>
          <a:off x="2676671" y="2251"/>
          <a:ext cx="8030014" cy="663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87" tIns="165100" rIns="162887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Begin by listening informally to people. What are their concerns? How does the climate crisis affect their lives?  What are the challenges, injustices, inequalities – as well as opportunities and possibilities - that arise in the peoples’ worlds. Freire called this stage a ‘Listening survey’. </a:t>
          </a:r>
        </a:p>
      </dsp:txBody>
      <dsp:txXfrm>
        <a:off x="2676671" y="2251"/>
        <a:ext cx="8030014" cy="663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5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7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6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6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7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4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1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727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7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69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0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26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25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2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8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" y="1484666"/>
            <a:ext cx="5596128" cy="3511296"/>
          </a:xfrm>
        </p:spPr>
        <p:txBody>
          <a:bodyPr>
            <a:normAutofit/>
          </a:bodyPr>
          <a:lstStyle/>
          <a:p>
            <a:r>
              <a:rPr lang="en-US" b="1" i="0" dirty="0">
                <a:latin typeface="+mn-lt"/>
              </a:rPr>
              <a:t>From Climate Crisis to Climate Justice</a:t>
            </a:r>
            <a:endParaRPr lang="en-IE" b="1" i="0" dirty="0"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43518F-B153-4E94-BB7B-5C78546CD021}"/>
              </a:ext>
            </a:extLst>
          </p:cNvPr>
          <p:cNvSpPr txBox="1">
            <a:spLocks/>
          </p:cNvSpPr>
          <p:nvPr/>
        </p:nvSpPr>
        <p:spPr>
          <a:xfrm>
            <a:off x="7791597" y="5519959"/>
            <a:ext cx="3961315" cy="96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 Jamie Gorman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D057CC8-B1B6-405D-919F-3A9ACFBD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1972221"/>
            <a:ext cx="3624584" cy="2555533"/>
          </a:xfrm>
        </p:spPr>
        <p:txBody>
          <a:bodyPr>
            <a:normAutofit/>
          </a:bodyPr>
          <a:lstStyle/>
          <a:p>
            <a:r>
              <a:rPr lang="en-US" b="1" u="sng" dirty="0"/>
              <a:t>Video 3: </a:t>
            </a:r>
          </a:p>
          <a:p>
            <a:r>
              <a:rPr lang="en-US" b="1" dirty="0"/>
              <a:t>Community work strategy &amp; action</a:t>
            </a:r>
          </a:p>
        </p:txBody>
      </p:sp>
    </p:spTree>
    <p:extLst>
      <p:ext uri="{BB962C8B-B14F-4D97-AF65-F5344CB8AC3E}">
        <p14:creationId xmlns:p14="http://schemas.microsoft.com/office/powerpoint/2010/main" val="45948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2D6580-9EC0-658D-B0C3-96361362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55" t="30773" r="22536" b="22188"/>
          <a:stretch/>
        </p:blipFill>
        <p:spPr>
          <a:xfrm>
            <a:off x="7756345" y="1210748"/>
            <a:ext cx="4303746" cy="5647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C81F5-2668-FC80-26FD-36C96E1DC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33123" r="51688" b="29134"/>
          <a:stretch/>
        </p:blipFill>
        <p:spPr>
          <a:xfrm>
            <a:off x="1817409" y="1690688"/>
            <a:ext cx="4959727" cy="4838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AA4646-54C3-F98C-E2B8-D29273FC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Local practical action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28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DFD9-97D8-9A6C-07A5-8AD2169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structurally, acting strategically </a:t>
            </a:r>
            <a:endParaRPr lang="en-I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497D0B-EDB5-9FB5-DFEB-009D72E5B7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59" y="1690688"/>
          <a:ext cx="10759441" cy="5106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806">
                  <a:extLst>
                    <a:ext uri="{9D8B030D-6E8A-4147-A177-3AD203B41FA5}">
                      <a16:colId xmlns:a16="http://schemas.microsoft.com/office/drawing/2014/main" val="3937908147"/>
                    </a:ext>
                  </a:extLst>
                </a:gridCol>
                <a:gridCol w="4119990">
                  <a:extLst>
                    <a:ext uri="{9D8B030D-6E8A-4147-A177-3AD203B41FA5}">
                      <a16:colId xmlns:a16="http://schemas.microsoft.com/office/drawing/2014/main" val="1733530225"/>
                    </a:ext>
                  </a:extLst>
                </a:gridCol>
                <a:gridCol w="3697645">
                  <a:extLst>
                    <a:ext uri="{9D8B030D-6E8A-4147-A177-3AD203B41FA5}">
                      <a16:colId xmlns:a16="http://schemas.microsoft.com/office/drawing/2014/main" val="2324337386"/>
                    </a:ext>
                  </a:extLst>
                </a:gridCol>
              </a:tblGrid>
              <a:tr h="372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effectLst/>
                        </a:rPr>
                        <a:t>Step 4</a:t>
                      </a:r>
                      <a:endParaRPr lang="en-I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Detail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Examples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75500635"/>
                  </a:ext>
                </a:extLst>
              </a:tr>
              <a:tr h="249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Build alliances to work for structural changeup action </a:t>
                      </a:r>
                      <a:endParaRPr lang="en-IE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can we make our voices heard and create political and policy change? How can we work with others to have a bigger impact &amp; influence change? </a:t>
                      </a:r>
                      <a:endParaRPr lang="en-IE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Connect with other communities, NGOs and campaigns to network, build alliances and identify common ground for collective advocacy and action. 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Engaging with the Healthy City &amp; Counties Network. 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the annual National Social Inclusion Forum.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</a:t>
                      </a:r>
                      <a:r>
                        <a:rPr lang="en-IE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Tallamh</a:t>
                      </a: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E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Beo</a:t>
                      </a: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campaigning for a fair food system.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Raising issues through the PPN or Local Environmental Network.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(or starting) a local Food Policy Council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2222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5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2BBA90C-C88B-E5B4-81D7-7B6FC17F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34" y="491192"/>
            <a:ext cx="7262459" cy="2145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B7DDF1-4F8A-DBD8-6498-B2B6DAB44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797"/>
          <a:stretch/>
        </p:blipFill>
        <p:spPr>
          <a:xfrm>
            <a:off x="5187434" y="2803699"/>
            <a:ext cx="3908106" cy="2904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25D73B-F6B7-956A-ED03-22B390D2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6" y="1996411"/>
            <a:ext cx="4143375" cy="2047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EC08D2-CFC6-ADBF-C8DA-C65F1053B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981" y="2722260"/>
            <a:ext cx="2840713" cy="3789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C6E31-961C-6F33-327D-E44022EA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22"/>
          <a:stretch/>
        </p:blipFill>
        <p:spPr>
          <a:xfrm>
            <a:off x="2008169" y="3632316"/>
            <a:ext cx="3908107" cy="3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DFD9-97D8-9A6C-07A5-8AD21692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391" cy="1325563"/>
          </a:xfrm>
        </p:spPr>
        <p:txBody>
          <a:bodyPr/>
          <a:lstStyle/>
          <a:p>
            <a:r>
              <a:rPr lang="en-US" dirty="0"/>
              <a:t>Thinking structurally, acting strategically </a:t>
            </a:r>
            <a:endParaRPr lang="en-I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497D0B-EDB5-9FB5-DFEB-009D72E5B7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1950721"/>
          <a:ext cx="10759441" cy="358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806">
                  <a:extLst>
                    <a:ext uri="{9D8B030D-6E8A-4147-A177-3AD203B41FA5}">
                      <a16:colId xmlns:a16="http://schemas.microsoft.com/office/drawing/2014/main" val="3937908147"/>
                    </a:ext>
                  </a:extLst>
                </a:gridCol>
                <a:gridCol w="4119990">
                  <a:extLst>
                    <a:ext uri="{9D8B030D-6E8A-4147-A177-3AD203B41FA5}">
                      <a16:colId xmlns:a16="http://schemas.microsoft.com/office/drawing/2014/main" val="1733530225"/>
                    </a:ext>
                  </a:extLst>
                </a:gridCol>
                <a:gridCol w="3697645">
                  <a:extLst>
                    <a:ext uri="{9D8B030D-6E8A-4147-A177-3AD203B41FA5}">
                      <a16:colId xmlns:a16="http://schemas.microsoft.com/office/drawing/2014/main" val="2324337386"/>
                    </a:ext>
                  </a:extLst>
                </a:gridCol>
              </a:tblGrid>
              <a:tr h="372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Step 1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>
                          <a:effectLst/>
                        </a:rPr>
                        <a:t>Detail</a:t>
                      </a:r>
                      <a:endParaRPr lang="en-I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Examples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75500635"/>
                  </a:ext>
                </a:extLst>
              </a:tr>
              <a:tr h="249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Creating space for local dialogue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0" i="1" dirty="0">
                          <a:effectLst/>
                        </a:rPr>
                        <a:t>How are people experiencing the issue? What are the common concerns?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 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Space to share, reflect, explore and discuss as a community 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E" sz="2000" dirty="0">
                          <a:effectLst/>
                        </a:rPr>
                        <a:t>A community food sharing event.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E" sz="2000" dirty="0">
                          <a:effectLst/>
                        </a:rPr>
                        <a:t>A coffee morning.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2000" dirty="0">
                          <a:effectLst/>
                        </a:rPr>
                        <a:t>A trip to a local community garden.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2222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3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10F72AFD-247A-0526-DCCF-D5E69ED5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94" y="1122997"/>
            <a:ext cx="7253593" cy="5315902"/>
          </a:xfrm>
          <a:prstGeom prst="rect">
            <a:avLst/>
          </a:prstGeom>
        </p:spPr>
      </p:pic>
      <p:pic>
        <p:nvPicPr>
          <p:cNvPr id="10" name="Picture 9" descr="Text, chat or text message&#10;&#10;Description automatically generated">
            <a:extLst>
              <a:ext uri="{FF2B5EF4-FFF2-40B4-BE49-F238E27FC236}">
                <a16:creationId xmlns:a16="http://schemas.microsoft.com/office/drawing/2014/main" id="{73D58D85-9936-2925-FBA9-BF6A7EF5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" y="2156459"/>
            <a:ext cx="4282440" cy="42824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FCAB691-8764-54A0-F278-3C9AD2B1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Conversations &amp; dialogue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729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1170-8D0E-2024-F2E6-5B3E0548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Paulo Freire &amp; dialogue</a:t>
            </a:r>
            <a:endParaRPr lang="en-IE" dirty="0"/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744C463D-5541-C040-AEB3-5B79FDE8C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168170"/>
              </p:ext>
            </p:extLst>
          </p:nvPr>
        </p:nvGraphicFramePr>
        <p:xfrm>
          <a:off x="647114" y="1463040"/>
          <a:ext cx="10706686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9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DFD9-97D8-9A6C-07A5-8AD2169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structurally, acting strategically </a:t>
            </a:r>
            <a:endParaRPr lang="en-I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497D0B-EDB5-9FB5-DFEB-009D72E5B7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1950721"/>
          <a:ext cx="10759441" cy="370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806">
                  <a:extLst>
                    <a:ext uri="{9D8B030D-6E8A-4147-A177-3AD203B41FA5}">
                      <a16:colId xmlns:a16="http://schemas.microsoft.com/office/drawing/2014/main" val="3937908147"/>
                    </a:ext>
                  </a:extLst>
                </a:gridCol>
                <a:gridCol w="4119990">
                  <a:extLst>
                    <a:ext uri="{9D8B030D-6E8A-4147-A177-3AD203B41FA5}">
                      <a16:colId xmlns:a16="http://schemas.microsoft.com/office/drawing/2014/main" val="1733530225"/>
                    </a:ext>
                  </a:extLst>
                </a:gridCol>
                <a:gridCol w="3697645">
                  <a:extLst>
                    <a:ext uri="{9D8B030D-6E8A-4147-A177-3AD203B41FA5}">
                      <a16:colId xmlns:a16="http://schemas.microsoft.com/office/drawing/2014/main" val="2324337386"/>
                    </a:ext>
                  </a:extLst>
                </a:gridCol>
              </a:tblGrid>
              <a:tr h="372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effectLst/>
                        </a:rPr>
                        <a:t>Step 2</a:t>
                      </a:r>
                      <a:endParaRPr lang="en-I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Detail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Examples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75500635"/>
                  </a:ext>
                </a:extLst>
              </a:tr>
              <a:tr h="249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Map policies, actors and drivers</a:t>
                      </a:r>
                      <a:endParaRPr lang="en-IE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current policies address this issue? Who are the key players in this issue? What are the drivers and root causes?</a:t>
                      </a:r>
                      <a:endParaRPr lang="en-IE" sz="2000" b="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 dialogue and strategic planning tools support the community to develop an analysis of the issues, root causes and possible responses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work of the Government’s food policy working group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research on food poverty in Ireland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“Social Determinants of Health” framework and Healthy Ireland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2222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6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EC1E-7593-6551-D535-AAD03D47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mapping</a:t>
            </a:r>
            <a:endParaRPr lang="en-IE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6AEB694D-685B-445B-AF41-233C04AA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1690688"/>
            <a:ext cx="8123378" cy="44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EC1E-7593-6551-D535-AAD03D47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mapping</a:t>
            </a:r>
            <a:endParaRPr lang="en-IE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F1C8385-2E6A-376E-2580-F261C914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88" y="1553528"/>
            <a:ext cx="7632392" cy="53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7DD02E5-B7F7-B1B3-19D7-A0508C64BB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2044"/>
            <a:ext cx="5450102" cy="5246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FEC71-F104-3277-C3C1-DEFDE2A7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" y="604837"/>
            <a:ext cx="43719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5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DFD9-97D8-9A6C-07A5-8AD2169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structurally, acting strategically </a:t>
            </a:r>
            <a:endParaRPr lang="en-I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497D0B-EDB5-9FB5-DFEB-009D72E5B7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" y="1950721"/>
          <a:ext cx="10759441" cy="4180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806">
                  <a:extLst>
                    <a:ext uri="{9D8B030D-6E8A-4147-A177-3AD203B41FA5}">
                      <a16:colId xmlns:a16="http://schemas.microsoft.com/office/drawing/2014/main" val="3937908147"/>
                    </a:ext>
                  </a:extLst>
                </a:gridCol>
                <a:gridCol w="4119990">
                  <a:extLst>
                    <a:ext uri="{9D8B030D-6E8A-4147-A177-3AD203B41FA5}">
                      <a16:colId xmlns:a16="http://schemas.microsoft.com/office/drawing/2014/main" val="1733530225"/>
                    </a:ext>
                  </a:extLst>
                </a:gridCol>
                <a:gridCol w="3697645">
                  <a:extLst>
                    <a:ext uri="{9D8B030D-6E8A-4147-A177-3AD203B41FA5}">
                      <a16:colId xmlns:a16="http://schemas.microsoft.com/office/drawing/2014/main" val="2324337386"/>
                    </a:ext>
                  </a:extLst>
                </a:gridCol>
              </a:tblGrid>
              <a:tr h="372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effectLst/>
                        </a:rPr>
                        <a:t>Step 3</a:t>
                      </a:r>
                      <a:endParaRPr lang="en-IE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Detail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</a:rPr>
                        <a:t>Examples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75500635"/>
                  </a:ext>
                </a:extLst>
              </a:tr>
              <a:tr h="249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Identify local actions</a:t>
                      </a:r>
                      <a:endParaRPr lang="en-IE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can the community do locally to address the issue?</a:t>
                      </a:r>
                      <a:endParaRPr lang="en-IE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collective action they can take locally to address food poverty.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from and sharing with other communities.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Starting a community garden or a Community Supported Agriculture project</a:t>
                      </a:r>
                      <a:endParaRPr lang="en-IE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E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Community cooking and food sharing events </a:t>
                      </a:r>
                      <a:endParaRPr lang="en-IE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56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2222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27481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589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Elephant</vt:lpstr>
      <vt:lpstr>Symbol</vt:lpstr>
      <vt:lpstr>Brush</vt:lpstr>
      <vt:lpstr>From Climate Crisis to Climate Justice</vt:lpstr>
      <vt:lpstr>Thinking structurally, acting strategically </vt:lpstr>
      <vt:lpstr>Conversations &amp; dialogue </vt:lpstr>
      <vt:lpstr>Paulo Freire &amp; dialogue</vt:lpstr>
      <vt:lpstr>Thinking structurally, acting strategically </vt:lpstr>
      <vt:lpstr>Strategic mapping</vt:lpstr>
      <vt:lpstr>Strategic mapping</vt:lpstr>
      <vt:lpstr>PowerPoint Presentation</vt:lpstr>
      <vt:lpstr>Thinking structurally, acting strategically </vt:lpstr>
      <vt:lpstr>Local practical action</vt:lpstr>
      <vt:lpstr>Thinking structurally, acting strategically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Gorman</dc:creator>
  <cp:lastModifiedBy>Community Work Ireland</cp:lastModifiedBy>
  <cp:revision>2</cp:revision>
  <dcterms:created xsi:type="dcterms:W3CDTF">2023-04-12T01:42:00Z</dcterms:created>
  <dcterms:modified xsi:type="dcterms:W3CDTF">2023-06-06T08:58:03Z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2023-04-12T01:42:19Z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614fd1ad-5b0d-4cc9-828e-623aee05cdfd</vt:lpwstr>
  </property>
  <property fmtid="{D5CDD505-2E9C-101B-9397-08002B2CF9AE}" pid="8" name="MSIP_Label_d7dc88d9-fa17-47eb-a208-3e66f59d50e5_ContentBits">
    <vt:lpwstr>0</vt:lpwstr>
  </property>
</Properties>
</file>