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72" r:id="rId2"/>
    <p:sldId id="573" r:id="rId3"/>
    <p:sldId id="547" r:id="rId4"/>
    <p:sldId id="575" r:id="rId5"/>
    <p:sldId id="576" r:id="rId6"/>
    <p:sldId id="514" r:id="rId7"/>
    <p:sldId id="519" r:id="rId8"/>
    <p:sldId id="578" r:id="rId9"/>
    <p:sldId id="606" r:id="rId10"/>
    <p:sldId id="607" r:id="rId11"/>
    <p:sldId id="577" r:id="rId12"/>
    <p:sldId id="579" r:id="rId13"/>
    <p:sldId id="608" r:id="rId14"/>
    <p:sldId id="609" r:id="rId15"/>
    <p:sldId id="594" r:id="rId16"/>
    <p:sldId id="595" r:id="rId17"/>
    <p:sldId id="5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munity Work Ireland" userId="9b5289f989c04cbc" providerId="LiveId" clId="{1FF6FB3C-FE02-4E4B-9154-E729BEA764FB}"/>
    <pc:docChg chg="delSld delMainMaster">
      <pc:chgData name="Community Work Ireland" userId="9b5289f989c04cbc" providerId="LiveId" clId="{1FF6FB3C-FE02-4E4B-9154-E729BEA764FB}" dt="2023-06-06T08:55:11.598" v="0" actId="2696"/>
      <pc:docMkLst>
        <pc:docMk/>
      </pc:docMkLst>
      <pc:sldChg chg="del">
        <pc:chgData name="Community Work Ireland" userId="9b5289f989c04cbc" providerId="LiveId" clId="{1FF6FB3C-FE02-4E4B-9154-E729BEA764FB}" dt="2023-06-06T08:55:11.598" v="0" actId="2696"/>
        <pc:sldMkLst>
          <pc:docMk/>
          <pc:sldMk cId="2636401001" sldId="256"/>
        </pc:sldMkLst>
      </pc:sldChg>
      <pc:sldMasterChg chg="del delSldLayout">
        <pc:chgData name="Community Work Ireland" userId="9b5289f989c04cbc" providerId="LiveId" clId="{1FF6FB3C-FE02-4E4B-9154-E729BEA764FB}" dt="2023-06-06T08:55:11.598" v="0" actId="2696"/>
        <pc:sldMasterMkLst>
          <pc:docMk/>
          <pc:sldMasterMk cId="1666168182" sldId="2147483648"/>
        </pc:sldMasterMkLst>
        <pc:sldLayoutChg chg="del">
          <pc:chgData name="Community Work Ireland" userId="9b5289f989c04cbc" providerId="LiveId" clId="{1FF6FB3C-FE02-4E4B-9154-E729BEA764FB}" dt="2023-06-06T08:55:11.598" v="0" actId="2696"/>
          <pc:sldLayoutMkLst>
            <pc:docMk/>
            <pc:sldMasterMk cId="1666168182" sldId="2147483648"/>
            <pc:sldLayoutMk cId="3547712717" sldId="2147483649"/>
          </pc:sldLayoutMkLst>
        </pc:sldLayoutChg>
        <pc:sldLayoutChg chg="del">
          <pc:chgData name="Community Work Ireland" userId="9b5289f989c04cbc" providerId="LiveId" clId="{1FF6FB3C-FE02-4E4B-9154-E729BEA764FB}" dt="2023-06-06T08:55:11.598" v="0" actId="2696"/>
          <pc:sldLayoutMkLst>
            <pc:docMk/>
            <pc:sldMasterMk cId="1666168182" sldId="2147483648"/>
            <pc:sldLayoutMk cId="2325244585" sldId="2147483650"/>
          </pc:sldLayoutMkLst>
        </pc:sldLayoutChg>
        <pc:sldLayoutChg chg="del">
          <pc:chgData name="Community Work Ireland" userId="9b5289f989c04cbc" providerId="LiveId" clId="{1FF6FB3C-FE02-4E4B-9154-E729BEA764FB}" dt="2023-06-06T08:55:11.598" v="0" actId="2696"/>
          <pc:sldLayoutMkLst>
            <pc:docMk/>
            <pc:sldMasterMk cId="1666168182" sldId="2147483648"/>
            <pc:sldLayoutMk cId="1153277148" sldId="2147483651"/>
          </pc:sldLayoutMkLst>
        </pc:sldLayoutChg>
        <pc:sldLayoutChg chg="del">
          <pc:chgData name="Community Work Ireland" userId="9b5289f989c04cbc" providerId="LiveId" clId="{1FF6FB3C-FE02-4E4B-9154-E729BEA764FB}" dt="2023-06-06T08:55:11.598" v="0" actId="2696"/>
          <pc:sldLayoutMkLst>
            <pc:docMk/>
            <pc:sldMasterMk cId="1666168182" sldId="2147483648"/>
            <pc:sldLayoutMk cId="1708421620" sldId="2147483652"/>
          </pc:sldLayoutMkLst>
        </pc:sldLayoutChg>
        <pc:sldLayoutChg chg="del">
          <pc:chgData name="Community Work Ireland" userId="9b5289f989c04cbc" providerId="LiveId" clId="{1FF6FB3C-FE02-4E4B-9154-E729BEA764FB}" dt="2023-06-06T08:55:11.598" v="0" actId="2696"/>
          <pc:sldLayoutMkLst>
            <pc:docMk/>
            <pc:sldMasterMk cId="1666168182" sldId="2147483648"/>
            <pc:sldLayoutMk cId="1941689756" sldId="2147483653"/>
          </pc:sldLayoutMkLst>
        </pc:sldLayoutChg>
        <pc:sldLayoutChg chg="del">
          <pc:chgData name="Community Work Ireland" userId="9b5289f989c04cbc" providerId="LiveId" clId="{1FF6FB3C-FE02-4E4B-9154-E729BEA764FB}" dt="2023-06-06T08:55:11.598" v="0" actId="2696"/>
          <pc:sldLayoutMkLst>
            <pc:docMk/>
            <pc:sldMasterMk cId="1666168182" sldId="2147483648"/>
            <pc:sldLayoutMk cId="3952206023" sldId="2147483654"/>
          </pc:sldLayoutMkLst>
        </pc:sldLayoutChg>
        <pc:sldLayoutChg chg="del">
          <pc:chgData name="Community Work Ireland" userId="9b5289f989c04cbc" providerId="LiveId" clId="{1FF6FB3C-FE02-4E4B-9154-E729BEA764FB}" dt="2023-06-06T08:55:11.598" v="0" actId="2696"/>
          <pc:sldLayoutMkLst>
            <pc:docMk/>
            <pc:sldMasterMk cId="1666168182" sldId="2147483648"/>
            <pc:sldLayoutMk cId="711961408" sldId="2147483655"/>
          </pc:sldLayoutMkLst>
        </pc:sldLayoutChg>
        <pc:sldLayoutChg chg="del">
          <pc:chgData name="Community Work Ireland" userId="9b5289f989c04cbc" providerId="LiveId" clId="{1FF6FB3C-FE02-4E4B-9154-E729BEA764FB}" dt="2023-06-06T08:55:11.598" v="0" actId="2696"/>
          <pc:sldLayoutMkLst>
            <pc:docMk/>
            <pc:sldMasterMk cId="1666168182" sldId="2147483648"/>
            <pc:sldLayoutMk cId="1747629716" sldId="2147483656"/>
          </pc:sldLayoutMkLst>
        </pc:sldLayoutChg>
        <pc:sldLayoutChg chg="del">
          <pc:chgData name="Community Work Ireland" userId="9b5289f989c04cbc" providerId="LiveId" clId="{1FF6FB3C-FE02-4E4B-9154-E729BEA764FB}" dt="2023-06-06T08:55:11.598" v="0" actId="2696"/>
          <pc:sldLayoutMkLst>
            <pc:docMk/>
            <pc:sldMasterMk cId="1666168182" sldId="2147483648"/>
            <pc:sldLayoutMk cId="3556294781" sldId="2147483657"/>
          </pc:sldLayoutMkLst>
        </pc:sldLayoutChg>
        <pc:sldLayoutChg chg="del">
          <pc:chgData name="Community Work Ireland" userId="9b5289f989c04cbc" providerId="LiveId" clId="{1FF6FB3C-FE02-4E4B-9154-E729BEA764FB}" dt="2023-06-06T08:55:11.598" v="0" actId="2696"/>
          <pc:sldLayoutMkLst>
            <pc:docMk/>
            <pc:sldMasterMk cId="1666168182" sldId="2147483648"/>
            <pc:sldLayoutMk cId="3365431584" sldId="2147483658"/>
          </pc:sldLayoutMkLst>
        </pc:sldLayoutChg>
        <pc:sldLayoutChg chg="del">
          <pc:chgData name="Community Work Ireland" userId="9b5289f989c04cbc" providerId="LiveId" clId="{1FF6FB3C-FE02-4E4B-9154-E729BEA764FB}" dt="2023-06-06T08:55:11.598" v="0" actId="2696"/>
          <pc:sldLayoutMkLst>
            <pc:docMk/>
            <pc:sldMasterMk cId="1666168182" sldId="2147483648"/>
            <pc:sldLayoutMk cId="509228311"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88CA4D-E9D4-4C63-B9DE-CB799379298B}"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0D72A0EE-3738-4833-8CF3-071685F9AC52}">
      <dgm:prSet/>
      <dgm:spPr/>
      <dgm:t>
        <a:bodyPr/>
        <a:lstStyle/>
        <a:p>
          <a:r>
            <a:rPr lang="en-US" b="1" dirty="0"/>
            <a:t>National climate objective</a:t>
          </a:r>
        </a:p>
        <a:p>
          <a:r>
            <a:rPr lang="en-US" b="0" dirty="0"/>
            <a:t>To be climate resilient, biodiverse rich, environmentally sustainable and climate neutral no later than 2050.</a:t>
          </a:r>
          <a:endParaRPr lang="en-US" dirty="0"/>
        </a:p>
      </dgm:t>
    </dgm:pt>
    <dgm:pt modelId="{89893EFC-E165-424C-979C-7AA2D4106170}" type="parTrans" cxnId="{001E36E6-D9F5-4C81-BA21-5EF0C9792FAE}">
      <dgm:prSet/>
      <dgm:spPr/>
      <dgm:t>
        <a:bodyPr/>
        <a:lstStyle/>
        <a:p>
          <a:endParaRPr lang="en-US"/>
        </a:p>
      </dgm:t>
    </dgm:pt>
    <dgm:pt modelId="{1056F2E7-3DCD-4B45-83F7-5EEC70730FFE}" type="sibTrans" cxnId="{001E36E6-D9F5-4C81-BA21-5EF0C9792FAE}">
      <dgm:prSet/>
      <dgm:spPr/>
      <dgm:t>
        <a:bodyPr/>
        <a:lstStyle/>
        <a:p>
          <a:endParaRPr lang="en-US"/>
        </a:p>
      </dgm:t>
    </dgm:pt>
    <dgm:pt modelId="{644F24E4-73E8-4C05-BCEE-766C0BC09E0D}">
      <dgm:prSet/>
      <dgm:spPr/>
      <dgm:t>
        <a:bodyPr/>
        <a:lstStyle/>
        <a:p>
          <a:r>
            <a:rPr lang="en-US" b="1" dirty="0"/>
            <a:t>Carbon budget</a:t>
          </a:r>
        </a:p>
        <a:p>
          <a:r>
            <a:rPr lang="en-US" b="0" dirty="0"/>
            <a:t>The total amount of emissions, measured in </a:t>
          </a:r>
          <a:r>
            <a:rPr lang="en-US" b="0" dirty="0" err="1"/>
            <a:t>tonnes</a:t>
          </a:r>
          <a:r>
            <a:rPr lang="en-US" b="0" dirty="0"/>
            <a:t> of CO2 equivalent that may be emitted by the country during a specific time period.</a:t>
          </a:r>
        </a:p>
      </dgm:t>
    </dgm:pt>
    <dgm:pt modelId="{8CEA439D-E7E9-49A7-AE76-D1F85A06A098}" type="parTrans" cxnId="{4C63D3AE-70B9-423F-8377-AA4093137438}">
      <dgm:prSet/>
      <dgm:spPr/>
      <dgm:t>
        <a:bodyPr/>
        <a:lstStyle/>
        <a:p>
          <a:endParaRPr lang="en-US"/>
        </a:p>
      </dgm:t>
    </dgm:pt>
    <dgm:pt modelId="{05651DD3-083A-4081-9D5A-382BE07FB35B}" type="sibTrans" cxnId="{4C63D3AE-70B9-423F-8377-AA4093137438}">
      <dgm:prSet/>
      <dgm:spPr/>
      <dgm:t>
        <a:bodyPr/>
        <a:lstStyle/>
        <a:p>
          <a:endParaRPr lang="en-US"/>
        </a:p>
      </dgm:t>
    </dgm:pt>
    <dgm:pt modelId="{A064CEF2-B019-4788-ADA4-768D7A17F3D7}">
      <dgm:prSet/>
      <dgm:spPr/>
      <dgm:t>
        <a:bodyPr/>
        <a:lstStyle/>
        <a:p>
          <a:r>
            <a:rPr lang="en-US" b="1" dirty="0"/>
            <a:t>Sectoral emissions ceilings</a:t>
          </a:r>
        </a:p>
        <a:p>
          <a:r>
            <a:rPr lang="en-US" b="0" dirty="0"/>
            <a:t>The total amount of emissions permitted by each sector of the economy during a specific time period.</a:t>
          </a:r>
          <a:endParaRPr lang="en-US" dirty="0"/>
        </a:p>
      </dgm:t>
    </dgm:pt>
    <dgm:pt modelId="{A04AE153-7C92-4C00-9ED2-BA3C79607B20}" type="parTrans" cxnId="{255C068D-51AB-48F7-9548-58C3A2E2B2CE}">
      <dgm:prSet/>
      <dgm:spPr/>
      <dgm:t>
        <a:bodyPr/>
        <a:lstStyle/>
        <a:p>
          <a:endParaRPr lang="en-US"/>
        </a:p>
      </dgm:t>
    </dgm:pt>
    <dgm:pt modelId="{8D22CD7C-C202-4D26-BB99-DE2E0A502B96}" type="sibTrans" cxnId="{255C068D-51AB-48F7-9548-58C3A2E2B2CE}">
      <dgm:prSet/>
      <dgm:spPr/>
      <dgm:t>
        <a:bodyPr/>
        <a:lstStyle/>
        <a:p>
          <a:endParaRPr lang="en-US"/>
        </a:p>
      </dgm:t>
    </dgm:pt>
    <dgm:pt modelId="{533685A3-BCA4-4769-A570-7D7C7EACDE14}" type="pres">
      <dgm:prSet presAssocID="{7088CA4D-E9D4-4C63-B9DE-CB799379298B}" presName="vert0" presStyleCnt="0">
        <dgm:presLayoutVars>
          <dgm:dir/>
          <dgm:animOne val="branch"/>
          <dgm:animLvl val="lvl"/>
        </dgm:presLayoutVars>
      </dgm:prSet>
      <dgm:spPr/>
    </dgm:pt>
    <dgm:pt modelId="{86E09CFB-6603-44AC-9EF7-E44458C09D80}" type="pres">
      <dgm:prSet presAssocID="{0D72A0EE-3738-4833-8CF3-071685F9AC52}" presName="thickLine" presStyleLbl="alignNode1" presStyleIdx="0" presStyleCnt="3"/>
      <dgm:spPr/>
    </dgm:pt>
    <dgm:pt modelId="{33CB0172-307E-46D6-904F-05E7C7338B66}" type="pres">
      <dgm:prSet presAssocID="{0D72A0EE-3738-4833-8CF3-071685F9AC52}" presName="horz1" presStyleCnt="0"/>
      <dgm:spPr/>
    </dgm:pt>
    <dgm:pt modelId="{D0AD1FE7-464A-49D3-955F-08F2E5FF1591}" type="pres">
      <dgm:prSet presAssocID="{0D72A0EE-3738-4833-8CF3-071685F9AC52}" presName="tx1" presStyleLbl="revTx" presStyleIdx="0" presStyleCnt="3"/>
      <dgm:spPr/>
    </dgm:pt>
    <dgm:pt modelId="{3197773A-DBEB-48DD-9500-8EADA2CC5A3E}" type="pres">
      <dgm:prSet presAssocID="{0D72A0EE-3738-4833-8CF3-071685F9AC52}" presName="vert1" presStyleCnt="0"/>
      <dgm:spPr/>
    </dgm:pt>
    <dgm:pt modelId="{1A50E203-8CED-4BDD-BE59-54DC1BCCF6BE}" type="pres">
      <dgm:prSet presAssocID="{644F24E4-73E8-4C05-BCEE-766C0BC09E0D}" presName="thickLine" presStyleLbl="alignNode1" presStyleIdx="1" presStyleCnt="3"/>
      <dgm:spPr/>
    </dgm:pt>
    <dgm:pt modelId="{2932B8FE-68CD-41ED-B271-CE2A17AD690B}" type="pres">
      <dgm:prSet presAssocID="{644F24E4-73E8-4C05-BCEE-766C0BC09E0D}" presName="horz1" presStyleCnt="0"/>
      <dgm:spPr/>
    </dgm:pt>
    <dgm:pt modelId="{D9B2FB8D-79FA-4BE4-BDFC-6A37D64FCA17}" type="pres">
      <dgm:prSet presAssocID="{644F24E4-73E8-4C05-BCEE-766C0BC09E0D}" presName="tx1" presStyleLbl="revTx" presStyleIdx="1" presStyleCnt="3"/>
      <dgm:spPr/>
    </dgm:pt>
    <dgm:pt modelId="{2968794A-38A9-4CA3-A129-CA68AD30120A}" type="pres">
      <dgm:prSet presAssocID="{644F24E4-73E8-4C05-BCEE-766C0BC09E0D}" presName="vert1" presStyleCnt="0"/>
      <dgm:spPr/>
    </dgm:pt>
    <dgm:pt modelId="{DDFFA1AD-0B66-4C8B-8BB8-A7091B86762E}" type="pres">
      <dgm:prSet presAssocID="{A064CEF2-B019-4788-ADA4-768D7A17F3D7}" presName="thickLine" presStyleLbl="alignNode1" presStyleIdx="2" presStyleCnt="3"/>
      <dgm:spPr/>
    </dgm:pt>
    <dgm:pt modelId="{045F6923-59B3-49E2-AD8E-F647C8603356}" type="pres">
      <dgm:prSet presAssocID="{A064CEF2-B019-4788-ADA4-768D7A17F3D7}" presName="horz1" presStyleCnt="0"/>
      <dgm:spPr/>
    </dgm:pt>
    <dgm:pt modelId="{92AD0701-9C6F-4750-B7A3-C60C81AB050F}" type="pres">
      <dgm:prSet presAssocID="{A064CEF2-B019-4788-ADA4-768D7A17F3D7}" presName="tx1" presStyleLbl="revTx" presStyleIdx="2" presStyleCnt="3"/>
      <dgm:spPr/>
    </dgm:pt>
    <dgm:pt modelId="{37053A1A-D72D-4658-A7D6-E376B737ADB9}" type="pres">
      <dgm:prSet presAssocID="{A064CEF2-B019-4788-ADA4-768D7A17F3D7}" presName="vert1" presStyleCnt="0"/>
      <dgm:spPr/>
    </dgm:pt>
  </dgm:ptLst>
  <dgm:cxnLst>
    <dgm:cxn modelId="{13EA201C-9667-4E5A-924F-0CF7C37A0C57}" type="presOf" srcId="{0D72A0EE-3738-4833-8CF3-071685F9AC52}" destId="{D0AD1FE7-464A-49D3-955F-08F2E5FF1591}" srcOrd="0" destOrd="0" presId="urn:microsoft.com/office/officeart/2008/layout/LinedList"/>
    <dgm:cxn modelId="{255C068D-51AB-48F7-9548-58C3A2E2B2CE}" srcId="{7088CA4D-E9D4-4C63-B9DE-CB799379298B}" destId="{A064CEF2-B019-4788-ADA4-768D7A17F3D7}" srcOrd="2" destOrd="0" parTransId="{A04AE153-7C92-4C00-9ED2-BA3C79607B20}" sibTransId="{8D22CD7C-C202-4D26-BB99-DE2E0A502B96}"/>
    <dgm:cxn modelId="{759F6E9A-247B-422D-8AF7-631F8469A76E}" type="presOf" srcId="{A064CEF2-B019-4788-ADA4-768D7A17F3D7}" destId="{92AD0701-9C6F-4750-B7A3-C60C81AB050F}" srcOrd="0" destOrd="0" presId="urn:microsoft.com/office/officeart/2008/layout/LinedList"/>
    <dgm:cxn modelId="{4C63D3AE-70B9-423F-8377-AA4093137438}" srcId="{7088CA4D-E9D4-4C63-B9DE-CB799379298B}" destId="{644F24E4-73E8-4C05-BCEE-766C0BC09E0D}" srcOrd="1" destOrd="0" parTransId="{8CEA439D-E7E9-49A7-AE76-D1F85A06A098}" sibTransId="{05651DD3-083A-4081-9D5A-382BE07FB35B}"/>
    <dgm:cxn modelId="{8D63AAD2-D05D-450B-B705-614CDCDBFCF6}" type="presOf" srcId="{7088CA4D-E9D4-4C63-B9DE-CB799379298B}" destId="{533685A3-BCA4-4769-A570-7D7C7EACDE14}" srcOrd="0" destOrd="0" presId="urn:microsoft.com/office/officeart/2008/layout/LinedList"/>
    <dgm:cxn modelId="{001E36E6-D9F5-4C81-BA21-5EF0C9792FAE}" srcId="{7088CA4D-E9D4-4C63-B9DE-CB799379298B}" destId="{0D72A0EE-3738-4833-8CF3-071685F9AC52}" srcOrd="0" destOrd="0" parTransId="{89893EFC-E165-424C-979C-7AA2D4106170}" sibTransId="{1056F2E7-3DCD-4B45-83F7-5EEC70730FFE}"/>
    <dgm:cxn modelId="{1BB902FC-503F-4BD1-AEDC-E26A9A40D756}" type="presOf" srcId="{644F24E4-73E8-4C05-BCEE-766C0BC09E0D}" destId="{D9B2FB8D-79FA-4BE4-BDFC-6A37D64FCA17}" srcOrd="0" destOrd="0" presId="urn:microsoft.com/office/officeart/2008/layout/LinedList"/>
    <dgm:cxn modelId="{A36F75F3-4F13-4878-B413-17E3FAEFB4A4}" type="presParOf" srcId="{533685A3-BCA4-4769-A570-7D7C7EACDE14}" destId="{86E09CFB-6603-44AC-9EF7-E44458C09D80}" srcOrd="0" destOrd="0" presId="urn:microsoft.com/office/officeart/2008/layout/LinedList"/>
    <dgm:cxn modelId="{3008B3D0-5595-45E8-A6BC-47CE884A2EC2}" type="presParOf" srcId="{533685A3-BCA4-4769-A570-7D7C7EACDE14}" destId="{33CB0172-307E-46D6-904F-05E7C7338B66}" srcOrd="1" destOrd="0" presId="urn:microsoft.com/office/officeart/2008/layout/LinedList"/>
    <dgm:cxn modelId="{0FD819D6-BE87-484A-8061-D30757356298}" type="presParOf" srcId="{33CB0172-307E-46D6-904F-05E7C7338B66}" destId="{D0AD1FE7-464A-49D3-955F-08F2E5FF1591}" srcOrd="0" destOrd="0" presId="urn:microsoft.com/office/officeart/2008/layout/LinedList"/>
    <dgm:cxn modelId="{DB8E5214-F01E-4A57-9B2C-C425B75B02E8}" type="presParOf" srcId="{33CB0172-307E-46D6-904F-05E7C7338B66}" destId="{3197773A-DBEB-48DD-9500-8EADA2CC5A3E}" srcOrd="1" destOrd="0" presId="urn:microsoft.com/office/officeart/2008/layout/LinedList"/>
    <dgm:cxn modelId="{60233250-D541-4924-8BBB-794B3778379D}" type="presParOf" srcId="{533685A3-BCA4-4769-A570-7D7C7EACDE14}" destId="{1A50E203-8CED-4BDD-BE59-54DC1BCCF6BE}" srcOrd="2" destOrd="0" presId="urn:microsoft.com/office/officeart/2008/layout/LinedList"/>
    <dgm:cxn modelId="{971F3025-6F38-4A08-BE5D-25DE9F8DF372}" type="presParOf" srcId="{533685A3-BCA4-4769-A570-7D7C7EACDE14}" destId="{2932B8FE-68CD-41ED-B271-CE2A17AD690B}" srcOrd="3" destOrd="0" presId="urn:microsoft.com/office/officeart/2008/layout/LinedList"/>
    <dgm:cxn modelId="{2C391B4C-B104-4323-8C41-680EBBF6AC4A}" type="presParOf" srcId="{2932B8FE-68CD-41ED-B271-CE2A17AD690B}" destId="{D9B2FB8D-79FA-4BE4-BDFC-6A37D64FCA17}" srcOrd="0" destOrd="0" presId="urn:microsoft.com/office/officeart/2008/layout/LinedList"/>
    <dgm:cxn modelId="{7F4F2B1A-499C-4ED7-8DBC-487C92B79E8D}" type="presParOf" srcId="{2932B8FE-68CD-41ED-B271-CE2A17AD690B}" destId="{2968794A-38A9-4CA3-A129-CA68AD30120A}" srcOrd="1" destOrd="0" presId="urn:microsoft.com/office/officeart/2008/layout/LinedList"/>
    <dgm:cxn modelId="{C612B69A-7F6E-47A4-A335-EEA03B9F03F5}" type="presParOf" srcId="{533685A3-BCA4-4769-A570-7D7C7EACDE14}" destId="{DDFFA1AD-0B66-4C8B-8BB8-A7091B86762E}" srcOrd="4" destOrd="0" presId="urn:microsoft.com/office/officeart/2008/layout/LinedList"/>
    <dgm:cxn modelId="{A6D51284-B544-4632-BCEE-5D0A2CB03CD3}" type="presParOf" srcId="{533685A3-BCA4-4769-A570-7D7C7EACDE14}" destId="{045F6923-59B3-49E2-AD8E-F647C8603356}" srcOrd="5" destOrd="0" presId="urn:microsoft.com/office/officeart/2008/layout/LinedList"/>
    <dgm:cxn modelId="{082D5321-D122-4419-B083-BAEBF9EF24A6}" type="presParOf" srcId="{045F6923-59B3-49E2-AD8E-F647C8603356}" destId="{92AD0701-9C6F-4750-B7A3-C60C81AB050F}" srcOrd="0" destOrd="0" presId="urn:microsoft.com/office/officeart/2008/layout/LinedList"/>
    <dgm:cxn modelId="{9E6A2816-88CC-4272-BFE4-043B5C5732F1}" type="presParOf" srcId="{045F6923-59B3-49E2-AD8E-F647C8603356}" destId="{37053A1A-D72D-4658-A7D6-E376B737AD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24FAE9-45AA-44F9-9F95-A321E1FD2F24}" type="doc">
      <dgm:prSet loTypeId="urn:microsoft.com/office/officeart/2016/7/layout/BasicTimeline" loCatId="process" qsTypeId="urn:microsoft.com/office/officeart/2005/8/quickstyle/simple2" qsCatId="simple" csTypeId="urn:microsoft.com/office/officeart/2005/8/colors/accent1_2" csCatId="accent1" phldr="1"/>
      <dgm:spPr/>
      <dgm:t>
        <a:bodyPr/>
        <a:lstStyle/>
        <a:p>
          <a:endParaRPr lang="en-US"/>
        </a:p>
      </dgm:t>
    </dgm:pt>
    <dgm:pt modelId="{049AE0D1-CB89-49CB-B7AB-8BFD9D36C197}">
      <dgm:prSet/>
      <dgm:spPr/>
      <dgm:t>
        <a:bodyPr/>
        <a:lstStyle/>
        <a:p>
          <a:pPr>
            <a:defRPr b="1"/>
          </a:pPr>
          <a:r>
            <a:rPr lang="en-US"/>
            <a:t>2021–2025</a:t>
          </a:r>
        </a:p>
      </dgm:t>
    </dgm:pt>
    <dgm:pt modelId="{0CAB5215-855B-4A2A-B40D-E546E92D7C97}" type="parTrans" cxnId="{9B335DCD-D1F3-4028-8A4E-8FA05969D354}">
      <dgm:prSet/>
      <dgm:spPr/>
      <dgm:t>
        <a:bodyPr/>
        <a:lstStyle/>
        <a:p>
          <a:endParaRPr lang="en-US"/>
        </a:p>
      </dgm:t>
    </dgm:pt>
    <dgm:pt modelId="{BFF2880E-BE3D-41AB-B1D9-6724CE554D88}" type="sibTrans" cxnId="{9B335DCD-D1F3-4028-8A4E-8FA05969D354}">
      <dgm:prSet/>
      <dgm:spPr/>
      <dgm:t>
        <a:bodyPr/>
        <a:lstStyle/>
        <a:p>
          <a:endParaRPr lang="en-US"/>
        </a:p>
      </dgm:t>
    </dgm:pt>
    <dgm:pt modelId="{F09990BC-7528-4F4F-B482-0F3C0CC34966}">
      <dgm:prSet/>
      <dgm:spPr/>
      <dgm:t>
        <a:bodyPr/>
        <a:lstStyle/>
        <a:p>
          <a:r>
            <a:rPr lang="en-US"/>
            <a:t>4.8% emissions reductions per annum</a:t>
          </a:r>
        </a:p>
      </dgm:t>
    </dgm:pt>
    <dgm:pt modelId="{DFA7B13A-4CC2-4CB2-95EA-3C446B99DB3B}" type="parTrans" cxnId="{8DA2BE02-C553-4E87-BDEA-BB4D417B2FF4}">
      <dgm:prSet/>
      <dgm:spPr/>
      <dgm:t>
        <a:bodyPr/>
        <a:lstStyle/>
        <a:p>
          <a:endParaRPr lang="en-US"/>
        </a:p>
      </dgm:t>
    </dgm:pt>
    <dgm:pt modelId="{AFF2BAD8-D44D-448B-8AF2-33CA9AB6305F}" type="sibTrans" cxnId="{8DA2BE02-C553-4E87-BDEA-BB4D417B2FF4}">
      <dgm:prSet/>
      <dgm:spPr/>
      <dgm:t>
        <a:bodyPr/>
        <a:lstStyle/>
        <a:p>
          <a:endParaRPr lang="en-US"/>
        </a:p>
      </dgm:t>
    </dgm:pt>
    <dgm:pt modelId="{F57C97D6-5AFE-4EC9-B641-973F958C5B54}">
      <dgm:prSet/>
      <dgm:spPr/>
      <dgm:t>
        <a:bodyPr/>
        <a:lstStyle/>
        <a:p>
          <a:pPr>
            <a:defRPr b="1"/>
          </a:pPr>
          <a:r>
            <a:rPr lang="en-US"/>
            <a:t>2026–2030</a:t>
          </a:r>
        </a:p>
      </dgm:t>
    </dgm:pt>
    <dgm:pt modelId="{E9C19970-27EC-4943-81DC-46807134AA0C}" type="parTrans" cxnId="{2FB8C8D2-61D0-431C-8966-9F3E9E428958}">
      <dgm:prSet/>
      <dgm:spPr/>
      <dgm:t>
        <a:bodyPr/>
        <a:lstStyle/>
        <a:p>
          <a:endParaRPr lang="en-US"/>
        </a:p>
      </dgm:t>
    </dgm:pt>
    <dgm:pt modelId="{749ED055-3ED0-4E8A-873C-5A69FF2D8E7D}" type="sibTrans" cxnId="{2FB8C8D2-61D0-431C-8966-9F3E9E428958}">
      <dgm:prSet/>
      <dgm:spPr/>
      <dgm:t>
        <a:bodyPr/>
        <a:lstStyle/>
        <a:p>
          <a:endParaRPr lang="en-US"/>
        </a:p>
      </dgm:t>
    </dgm:pt>
    <dgm:pt modelId="{C5D8D92D-4F40-4F53-A411-04EED98A5B84}">
      <dgm:prSet/>
      <dgm:spPr/>
      <dgm:t>
        <a:bodyPr/>
        <a:lstStyle/>
        <a:p>
          <a:r>
            <a:rPr lang="en-US"/>
            <a:t>8.3% emissions reductions per annum</a:t>
          </a:r>
        </a:p>
      </dgm:t>
    </dgm:pt>
    <dgm:pt modelId="{99BB87AF-C430-4D8E-BE4F-4ADBA55CB650}" type="parTrans" cxnId="{59021815-088A-4D6D-847F-09069FB5A96E}">
      <dgm:prSet/>
      <dgm:spPr/>
      <dgm:t>
        <a:bodyPr/>
        <a:lstStyle/>
        <a:p>
          <a:endParaRPr lang="en-US"/>
        </a:p>
      </dgm:t>
    </dgm:pt>
    <dgm:pt modelId="{6FC8C5BD-F338-4B03-B983-2639C8F9F734}" type="sibTrans" cxnId="{59021815-088A-4D6D-847F-09069FB5A96E}">
      <dgm:prSet/>
      <dgm:spPr/>
      <dgm:t>
        <a:bodyPr/>
        <a:lstStyle/>
        <a:p>
          <a:endParaRPr lang="en-US"/>
        </a:p>
      </dgm:t>
    </dgm:pt>
    <dgm:pt modelId="{F0482151-10BA-4448-A6C2-B8819CAB3713}">
      <dgm:prSet/>
      <dgm:spPr/>
      <dgm:t>
        <a:bodyPr/>
        <a:lstStyle/>
        <a:p>
          <a:pPr>
            <a:defRPr b="1"/>
          </a:pPr>
          <a:r>
            <a:rPr lang="en-US"/>
            <a:t>2030</a:t>
          </a:r>
        </a:p>
      </dgm:t>
    </dgm:pt>
    <dgm:pt modelId="{D7256559-1C06-410A-8109-2635C7C82D95}" type="parTrans" cxnId="{57FA63B3-4B7C-46E2-874A-C4B8F13A8067}">
      <dgm:prSet/>
      <dgm:spPr/>
      <dgm:t>
        <a:bodyPr/>
        <a:lstStyle/>
        <a:p>
          <a:endParaRPr lang="en-US"/>
        </a:p>
      </dgm:t>
    </dgm:pt>
    <dgm:pt modelId="{35B6A073-5D99-434B-9E56-4393398FBB52}" type="sibTrans" cxnId="{57FA63B3-4B7C-46E2-874A-C4B8F13A8067}">
      <dgm:prSet/>
      <dgm:spPr/>
      <dgm:t>
        <a:bodyPr/>
        <a:lstStyle/>
        <a:p>
          <a:endParaRPr lang="en-US"/>
        </a:p>
      </dgm:t>
    </dgm:pt>
    <dgm:pt modelId="{9A861395-0FFD-4178-B514-9AE5DACAF539}">
      <dgm:prSet/>
      <dgm:spPr/>
      <dgm:t>
        <a:bodyPr/>
        <a:lstStyle/>
        <a:p>
          <a:r>
            <a:rPr lang="en-US"/>
            <a:t>By 2030: 51% emissions reductions </a:t>
          </a:r>
        </a:p>
      </dgm:t>
    </dgm:pt>
    <dgm:pt modelId="{CE282212-DA02-4CA5-8E00-CCC3FE7149B2}" type="parTrans" cxnId="{41A8C3EC-E50E-4FA3-8B9A-37E7EBABA60C}">
      <dgm:prSet/>
      <dgm:spPr/>
      <dgm:t>
        <a:bodyPr/>
        <a:lstStyle/>
        <a:p>
          <a:endParaRPr lang="en-US"/>
        </a:p>
      </dgm:t>
    </dgm:pt>
    <dgm:pt modelId="{A35DD737-41E6-455B-8747-6F4EBEE5B13B}" type="sibTrans" cxnId="{41A8C3EC-E50E-4FA3-8B9A-37E7EBABA60C}">
      <dgm:prSet/>
      <dgm:spPr/>
      <dgm:t>
        <a:bodyPr/>
        <a:lstStyle/>
        <a:p>
          <a:endParaRPr lang="en-US"/>
        </a:p>
      </dgm:t>
    </dgm:pt>
    <dgm:pt modelId="{1EAA16F1-DAD9-4FA5-A531-F897EEE55A71}">
      <dgm:prSet/>
      <dgm:spPr/>
      <dgm:t>
        <a:bodyPr/>
        <a:lstStyle/>
        <a:p>
          <a:pPr>
            <a:defRPr b="1"/>
          </a:pPr>
          <a:r>
            <a:rPr lang="en-US"/>
            <a:t>2050</a:t>
          </a:r>
        </a:p>
      </dgm:t>
    </dgm:pt>
    <dgm:pt modelId="{AD71D81C-89A4-4274-A565-19C6C04F2A60}" type="parTrans" cxnId="{4B60B3F8-3B1F-410C-BFC1-CF050BB9415D}">
      <dgm:prSet/>
      <dgm:spPr/>
      <dgm:t>
        <a:bodyPr/>
        <a:lstStyle/>
        <a:p>
          <a:endParaRPr lang="en-US"/>
        </a:p>
      </dgm:t>
    </dgm:pt>
    <dgm:pt modelId="{86C04D1D-6327-47BF-B1C8-A655DC1772F9}" type="sibTrans" cxnId="{4B60B3F8-3B1F-410C-BFC1-CF050BB9415D}">
      <dgm:prSet/>
      <dgm:spPr/>
      <dgm:t>
        <a:bodyPr/>
        <a:lstStyle/>
        <a:p>
          <a:endParaRPr lang="en-US"/>
        </a:p>
      </dgm:t>
    </dgm:pt>
    <dgm:pt modelId="{C127A2BF-BF52-48E5-9C9A-B717EDF32F85}">
      <dgm:prSet/>
      <dgm:spPr/>
      <dgm:t>
        <a:bodyPr/>
        <a:lstStyle/>
        <a:p>
          <a:r>
            <a:rPr lang="en-US"/>
            <a:t>By 2050: Carbon neutrality </a:t>
          </a:r>
        </a:p>
      </dgm:t>
    </dgm:pt>
    <dgm:pt modelId="{D724E3BA-47ED-4603-ABFC-FADE7D5F1D9C}" type="parTrans" cxnId="{E6AAD32A-5EE6-4BEF-8273-B57F52C320FE}">
      <dgm:prSet/>
      <dgm:spPr/>
      <dgm:t>
        <a:bodyPr/>
        <a:lstStyle/>
        <a:p>
          <a:endParaRPr lang="en-US"/>
        </a:p>
      </dgm:t>
    </dgm:pt>
    <dgm:pt modelId="{C244B011-65B6-45E9-AE36-F82AE0CEED82}" type="sibTrans" cxnId="{E6AAD32A-5EE6-4BEF-8273-B57F52C320FE}">
      <dgm:prSet/>
      <dgm:spPr/>
      <dgm:t>
        <a:bodyPr/>
        <a:lstStyle/>
        <a:p>
          <a:endParaRPr lang="en-US"/>
        </a:p>
      </dgm:t>
    </dgm:pt>
    <dgm:pt modelId="{44C201A4-AC17-4303-AAB4-DF7F6B61DDEA}" type="pres">
      <dgm:prSet presAssocID="{C124FAE9-45AA-44F9-9F95-A321E1FD2F24}" presName="root" presStyleCnt="0">
        <dgm:presLayoutVars>
          <dgm:chMax/>
          <dgm:chPref/>
          <dgm:animLvl val="lvl"/>
        </dgm:presLayoutVars>
      </dgm:prSet>
      <dgm:spPr/>
    </dgm:pt>
    <dgm:pt modelId="{E37DFA33-3AEC-4CF2-A767-3C12DB11EEB0}" type="pres">
      <dgm:prSet presAssocID="{C124FAE9-45AA-44F9-9F95-A321E1FD2F24}"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BF50DDF3-F64B-4BB0-A78F-33529FF92E83}" type="pres">
      <dgm:prSet presAssocID="{C124FAE9-45AA-44F9-9F95-A321E1FD2F24}" presName="nodes" presStyleCnt="0">
        <dgm:presLayoutVars>
          <dgm:chMax/>
          <dgm:chPref/>
          <dgm:animLvl val="lvl"/>
        </dgm:presLayoutVars>
      </dgm:prSet>
      <dgm:spPr/>
    </dgm:pt>
    <dgm:pt modelId="{F9BBE9E1-0F71-465A-B8A9-A821057DDD30}" type="pres">
      <dgm:prSet presAssocID="{049AE0D1-CB89-49CB-B7AB-8BFD9D36C197}" presName="composite" presStyleCnt="0"/>
      <dgm:spPr/>
    </dgm:pt>
    <dgm:pt modelId="{78301BE9-A71E-426A-83DB-EACFC397D9A7}" type="pres">
      <dgm:prSet presAssocID="{049AE0D1-CB89-49CB-B7AB-8BFD9D36C197}" presName="L1TextContainer" presStyleLbl="revTx" presStyleIdx="0" presStyleCnt="4">
        <dgm:presLayoutVars>
          <dgm:chMax val="1"/>
          <dgm:chPref val="1"/>
          <dgm:bulletEnabled val="1"/>
        </dgm:presLayoutVars>
      </dgm:prSet>
      <dgm:spPr/>
    </dgm:pt>
    <dgm:pt modelId="{05466037-98D0-4FD1-B772-D0D4345CD62A}" type="pres">
      <dgm:prSet presAssocID="{049AE0D1-CB89-49CB-B7AB-8BFD9D36C197}" presName="L2TextContainerWrapper" presStyleCnt="0">
        <dgm:presLayoutVars>
          <dgm:chMax val="0"/>
          <dgm:chPref val="0"/>
          <dgm:bulletEnabled val="1"/>
        </dgm:presLayoutVars>
      </dgm:prSet>
      <dgm:spPr/>
    </dgm:pt>
    <dgm:pt modelId="{F2C68E1C-2D35-4408-BD39-C5850EA8DBE0}" type="pres">
      <dgm:prSet presAssocID="{049AE0D1-CB89-49CB-B7AB-8BFD9D36C197}" presName="L2TextContainer" presStyleLbl="bgAcc1" presStyleIdx="0" presStyleCnt="4"/>
      <dgm:spPr/>
    </dgm:pt>
    <dgm:pt modelId="{473E4D6A-C2B4-4461-A052-F6C135E2B990}" type="pres">
      <dgm:prSet presAssocID="{049AE0D1-CB89-49CB-B7AB-8BFD9D36C197}" presName="FlexibleEmptyPlaceHolder" presStyleCnt="0"/>
      <dgm:spPr/>
    </dgm:pt>
    <dgm:pt modelId="{6E1CB3DD-3567-4725-9CBE-BF7469FECD46}" type="pres">
      <dgm:prSet presAssocID="{049AE0D1-CB89-49CB-B7AB-8BFD9D36C197}" presName="ConnectLine"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8824BD1B-DC2D-4D96-8225-FBFA0DF461B3}" type="pres">
      <dgm:prSet presAssocID="{049AE0D1-CB89-49CB-B7AB-8BFD9D36C197}" presName="ConnectorPoint" presStyleLbl="alignNode1" presStyleIdx="0" presStyleCnt="4"/>
      <dgm:spPr/>
    </dgm:pt>
    <dgm:pt modelId="{2B848EB0-5EFB-4853-A376-9D851513C4AA}" type="pres">
      <dgm:prSet presAssocID="{049AE0D1-CB89-49CB-B7AB-8BFD9D36C197}" presName="EmptyPlaceHolder" presStyleCnt="0"/>
      <dgm:spPr/>
    </dgm:pt>
    <dgm:pt modelId="{3C153E0F-7FE3-4262-A83C-7C4321731C6B}" type="pres">
      <dgm:prSet presAssocID="{BFF2880E-BE3D-41AB-B1D9-6724CE554D88}" presName="spaceBetweenRectangles" presStyleCnt="0"/>
      <dgm:spPr/>
    </dgm:pt>
    <dgm:pt modelId="{D5F9B13A-ECD3-49AD-BE62-7F1C06B57C19}" type="pres">
      <dgm:prSet presAssocID="{F57C97D6-5AFE-4EC9-B641-973F958C5B54}" presName="composite" presStyleCnt="0"/>
      <dgm:spPr/>
    </dgm:pt>
    <dgm:pt modelId="{4DB8EE0D-9B17-4620-A0F4-7A84BCF79A10}" type="pres">
      <dgm:prSet presAssocID="{F57C97D6-5AFE-4EC9-B641-973F958C5B54}" presName="L1TextContainer" presStyleLbl="revTx" presStyleIdx="1" presStyleCnt="4">
        <dgm:presLayoutVars>
          <dgm:chMax val="1"/>
          <dgm:chPref val="1"/>
          <dgm:bulletEnabled val="1"/>
        </dgm:presLayoutVars>
      </dgm:prSet>
      <dgm:spPr/>
    </dgm:pt>
    <dgm:pt modelId="{66A60414-E6EE-4082-80B8-56748BC0E981}" type="pres">
      <dgm:prSet presAssocID="{F57C97D6-5AFE-4EC9-B641-973F958C5B54}" presName="L2TextContainerWrapper" presStyleCnt="0">
        <dgm:presLayoutVars>
          <dgm:chMax val="0"/>
          <dgm:chPref val="0"/>
          <dgm:bulletEnabled val="1"/>
        </dgm:presLayoutVars>
      </dgm:prSet>
      <dgm:spPr/>
    </dgm:pt>
    <dgm:pt modelId="{7A4B471B-7A54-4563-B812-7409F0E95344}" type="pres">
      <dgm:prSet presAssocID="{F57C97D6-5AFE-4EC9-B641-973F958C5B54}" presName="L2TextContainer" presStyleLbl="bgAcc1" presStyleIdx="1" presStyleCnt="4"/>
      <dgm:spPr/>
    </dgm:pt>
    <dgm:pt modelId="{C4BA4103-28F9-4F82-87A5-B9484C734D5D}" type="pres">
      <dgm:prSet presAssocID="{F57C97D6-5AFE-4EC9-B641-973F958C5B54}" presName="FlexibleEmptyPlaceHolder" presStyleCnt="0"/>
      <dgm:spPr/>
    </dgm:pt>
    <dgm:pt modelId="{DC3CCBD2-4D89-471D-A894-0B6E0CD6CBDD}" type="pres">
      <dgm:prSet presAssocID="{F57C97D6-5AFE-4EC9-B641-973F958C5B54}" presName="ConnectLine"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ED9A86B1-7DCA-4B21-814A-A7F0C5D9DFE6}" type="pres">
      <dgm:prSet presAssocID="{F57C97D6-5AFE-4EC9-B641-973F958C5B54}" presName="ConnectorPoint" presStyleLbl="alignNode1" presStyleIdx="1" presStyleCnt="4"/>
      <dgm:spPr/>
    </dgm:pt>
    <dgm:pt modelId="{9AAAAAD6-6E7B-49CB-9000-853E1E049E2E}" type="pres">
      <dgm:prSet presAssocID="{F57C97D6-5AFE-4EC9-B641-973F958C5B54}" presName="EmptyPlaceHolder" presStyleCnt="0"/>
      <dgm:spPr/>
    </dgm:pt>
    <dgm:pt modelId="{DAFA3E5D-3C6F-4708-86D8-1A63C890D6CC}" type="pres">
      <dgm:prSet presAssocID="{749ED055-3ED0-4E8A-873C-5A69FF2D8E7D}" presName="spaceBetweenRectangles" presStyleCnt="0"/>
      <dgm:spPr/>
    </dgm:pt>
    <dgm:pt modelId="{6F13FD2A-8C46-4350-9521-18275AA0B4F4}" type="pres">
      <dgm:prSet presAssocID="{F0482151-10BA-4448-A6C2-B8819CAB3713}" presName="composite" presStyleCnt="0"/>
      <dgm:spPr/>
    </dgm:pt>
    <dgm:pt modelId="{9CC1CD39-CDEA-47A8-8FE8-C1D830E1FE16}" type="pres">
      <dgm:prSet presAssocID="{F0482151-10BA-4448-A6C2-B8819CAB3713}" presName="L1TextContainer" presStyleLbl="revTx" presStyleIdx="2" presStyleCnt="4">
        <dgm:presLayoutVars>
          <dgm:chMax val="1"/>
          <dgm:chPref val="1"/>
          <dgm:bulletEnabled val="1"/>
        </dgm:presLayoutVars>
      </dgm:prSet>
      <dgm:spPr/>
    </dgm:pt>
    <dgm:pt modelId="{A2A0D87F-3727-4D62-81D6-083E0961507D}" type="pres">
      <dgm:prSet presAssocID="{F0482151-10BA-4448-A6C2-B8819CAB3713}" presName="L2TextContainerWrapper" presStyleCnt="0">
        <dgm:presLayoutVars>
          <dgm:chMax val="0"/>
          <dgm:chPref val="0"/>
          <dgm:bulletEnabled val="1"/>
        </dgm:presLayoutVars>
      </dgm:prSet>
      <dgm:spPr/>
    </dgm:pt>
    <dgm:pt modelId="{408F924A-FD28-4657-B0C3-2B10279765B4}" type="pres">
      <dgm:prSet presAssocID="{F0482151-10BA-4448-A6C2-B8819CAB3713}" presName="L2TextContainer" presStyleLbl="bgAcc1" presStyleIdx="2" presStyleCnt="4"/>
      <dgm:spPr/>
    </dgm:pt>
    <dgm:pt modelId="{306BF26D-1C28-4A25-B4D8-CD59A0F8284E}" type="pres">
      <dgm:prSet presAssocID="{F0482151-10BA-4448-A6C2-B8819CAB3713}" presName="FlexibleEmptyPlaceHolder" presStyleCnt="0"/>
      <dgm:spPr/>
    </dgm:pt>
    <dgm:pt modelId="{F8B8EC7E-C35B-4BB6-A967-81988B042DF8}" type="pres">
      <dgm:prSet presAssocID="{F0482151-10BA-4448-A6C2-B8819CAB3713}" presName="ConnectLine"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86117306-AFBB-497A-A7D3-49C57B8DE5EC}" type="pres">
      <dgm:prSet presAssocID="{F0482151-10BA-4448-A6C2-B8819CAB3713}" presName="ConnectorPoint" presStyleLbl="alignNode1" presStyleIdx="2" presStyleCnt="4"/>
      <dgm:spPr/>
    </dgm:pt>
    <dgm:pt modelId="{680F551B-217E-43CF-BE46-ED1C8F388233}" type="pres">
      <dgm:prSet presAssocID="{F0482151-10BA-4448-A6C2-B8819CAB3713}" presName="EmptyPlaceHolder" presStyleCnt="0"/>
      <dgm:spPr/>
    </dgm:pt>
    <dgm:pt modelId="{5946A54D-A73B-45E3-9654-F0C55460269D}" type="pres">
      <dgm:prSet presAssocID="{35B6A073-5D99-434B-9E56-4393398FBB52}" presName="spaceBetweenRectangles" presStyleCnt="0"/>
      <dgm:spPr/>
    </dgm:pt>
    <dgm:pt modelId="{19119CF5-37E5-41BF-9E34-FE908C7B37F2}" type="pres">
      <dgm:prSet presAssocID="{1EAA16F1-DAD9-4FA5-A531-F897EEE55A71}" presName="composite" presStyleCnt="0"/>
      <dgm:spPr/>
    </dgm:pt>
    <dgm:pt modelId="{33CA5884-6D8B-4AAD-8D6D-68B8A738C2FE}" type="pres">
      <dgm:prSet presAssocID="{1EAA16F1-DAD9-4FA5-A531-F897EEE55A71}" presName="L1TextContainer" presStyleLbl="revTx" presStyleIdx="3" presStyleCnt="4">
        <dgm:presLayoutVars>
          <dgm:chMax val="1"/>
          <dgm:chPref val="1"/>
          <dgm:bulletEnabled val="1"/>
        </dgm:presLayoutVars>
      </dgm:prSet>
      <dgm:spPr/>
    </dgm:pt>
    <dgm:pt modelId="{14D749E2-F5AF-4204-B11F-720FACD4B108}" type="pres">
      <dgm:prSet presAssocID="{1EAA16F1-DAD9-4FA5-A531-F897EEE55A71}" presName="L2TextContainerWrapper" presStyleCnt="0">
        <dgm:presLayoutVars>
          <dgm:chMax val="0"/>
          <dgm:chPref val="0"/>
          <dgm:bulletEnabled val="1"/>
        </dgm:presLayoutVars>
      </dgm:prSet>
      <dgm:spPr/>
    </dgm:pt>
    <dgm:pt modelId="{B661CDD3-6A74-4A42-BAFD-009A00025E09}" type="pres">
      <dgm:prSet presAssocID="{1EAA16F1-DAD9-4FA5-A531-F897EEE55A71}" presName="L2TextContainer" presStyleLbl="bgAcc1" presStyleIdx="3" presStyleCnt="4"/>
      <dgm:spPr/>
    </dgm:pt>
    <dgm:pt modelId="{6A4AAC12-3053-41DB-9E85-ACF8C9309341}" type="pres">
      <dgm:prSet presAssocID="{1EAA16F1-DAD9-4FA5-A531-F897EEE55A71}" presName="FlexibleEmptyPlaceHolder" presStyleCnt="0"/>
      <dgm:spPr/>
    </dgm:pt>
    <dgm:pt modelId="{5DB7FC34-5117-4EDC-A2CE-0CBD1915532D}" type="pres">
      <dgm:prSet presAssocID="{1EAA16F1-DAD9-4FA5-A531-F897EEE55A71}" presName="ConnectLine"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F3CC3D80-5C74-4B5E-B04C-CBB10BFD4DFC}" type="pres">
      <dgm:prSet presAssocID="{1EAA16F1-DAD9-4FA5-A531-F897EEE55A71}" presName="ConnectorPoint" presStyleLbl="alignNode1" presStyleIdx="3" presStyleCnt="4"/>
      <dgm:spPr/>
    </dgm:pt>
    <dgm:pt modelId="{EEED6E23-990A-4030-8681-6E22E1CF22E8}" type="pres">
      <dgm:prSet presAssocID="{1EAA16F1-DAD9-4FA5-A531-F897EEE55A71}" presName="EmptyPlaceHolder" presStyleCnt="0"/>
      <dgm:spPr/>
    </dgm:pt>
  </dgm:ptLst>
  <dgm:cxnLst>
    <dgm:cxn modelId="{8DA2BE02-C553-4E87-BDEA-BB4D417B2FF4}" srcId="{049AE0D1-CB89-49CB-B7AB-8BFD9D36C197}" destId="{F09990BC-7528-4F4F-B482-0F3C0CC34966}" srcOrd="0" destOrd="0" parTransId="{DFA7B13A-4CC2-4CB2-95EA-3C446B99DB3B}" sibTransId="{AFF2BAD8-D44D-448B-8AF2-33CA9AB6305F}"/>
    <dgm:cxn modelId="{66153908-B425-4D34-9373-F6CA9D42FCEA}" type="presOf" srcId="{049AE0D1-CB89-49CB-B7AB-8BFD9D36C197}" destId="{78301BE9-A71E-426A-83DB-EACFC397D9A7}" srcOrd="0" destOrd="0" presId="urn:microsoft.com/office/officeart/2016/7/layout/BasicTimeline"/>
    <dgm:cxn modelId="{59021815-088A-4D6D-847F-09069FB5A96E}" srcId="{F57C97D6-5AFE-4EC9-B641-973F958C5B54}" destId="{C5D8D92D-4F40-4F53-A411-04EED98A5B84}" srcOrd="0" destOrd="0" parTransId="{99BB87AF-C430-4D8E-BE4F-4ADBA55CB650}" sibTransId="{6FC8C5BD-F338-4B03-B983-2639C8F9F734}"/>
    <dgm:cxn modelId="{E6AAD32A-5EE6-4BEF-8273-B57F52C320FE}" srcId="{1EAA16F1-DAD9-4FA5-A531-F897EEE55A71}" destId="{C127A2BF-BF52-48E5-9C9A-B717EDF32F85}" srcOrd="0" destOrd="0" parTransId="{D724E3BA-47ED-4603-ABFC-FADE7D5F1D9C}" sibTransId="{C244B011-65B6-45E9-AE36-F82AE0CEED82}"/>
    <dgm:cxn modelId="{A7CF926F-CFC8-49D4-8532-C83266999C32}" type="presOf" srcId="{9A861395-0FFD-4178-B514-9AE5DACAF539}" destId="{408F924A-FD28-4657-B0C3-2B10279765B4}" srcOrd="0" destOrd="0" presId="urn:microsoft.com/office/officeart/2016/7/layout/BasicTimeline"/>
    <dgm:cxn modelId="{FFCE0853-E1E2-4521-9B7F-661DAFCEDA28}" type="presOf" srcId="{C5D8D92D-4F40-4F53-A411-04EED98A5B84}" destId="{7A4B471B-7A54-4563-B812-7409F0E95344}" srcOrd="0" destOrd="0" presId="urn:microsoft.com/office/officeart/2016/7/layout/BasicTimeline"/>
    <dgm:cxn modelId="{C5E27499-DD8C-48B9-9687-AF7CC5674000}" type="presOf" srcId="{1EAA16F1-DAD9-4FA5-A531-F897EEE55A71}" destId="{33CA5884-6D8B-4AAD-8D6D-68B8A738C2FE}" srcOrd="0" destOrd="0" presId="urn:microsoft.com/office/officeart/2016/7/layout/BasicTimeline"/>
    <dgm:cxn modelId="{CBE063A2-35EB-46ED-9613-D2C8B3E547B4}" type="presOf" srcId="{F09990BC-7528-4F4F-B482-0F3C0CC34966}" destId="{F2C68E1C-2D35-4408-BD39-C5850EA8DBE0}" srcOrd="0" destOrd="0" presId="urn:microsoft.com/office/officeart/2016/7/layout/BasicTimeline"/>
    <dgm:cxn modelId="{7FECFBAB-0C32-4CA3-9140-A5638A67B64D}" type="presOf" srcId="{F0482151-10BA-4448-A6C2-B8819CAB3713}" destId="{9CC1CD39-CDEA-47A8-8FE8-C1D830E1FE16}" srcOrd="0" destOrd="0" presId="urn:microsoft.com/office/officeart/2016/7/layout/BasicTimeline"/>
    <dgm:cxn modelId="{57FA63B3-4B7C-46E2-874A-C4B8F13A8067}" srcId="{C124FAE9-45AA-44F9-9F95-A321E1FD2F24}" destId="{F0482151-10BA-4448-A6C2-B8819CAB3713}" srcOrd="2" destOrd="0" parTransId="{D7256559-1C06-410A-8109-2635C7C82D95}" sibTransId="{35B6A073-5D99-434B-9E56-4393398FBB52}"/>
    <dgm:cxn modelId="{E9007EB8-F264-4E0D-969F-AB0AA84F6188}" type="presOf" srcId="{F57C97D6-5AFE-4EC9-B641-973F958C5B54}" destId="{4DB8EE0D-9B17-4620-A0F4-7A84BCF79A10}" srcOrd="0" destOrd="0" presId="urn:microsoft.com/office/officeart/2016/7/layout/BasicTimeline"/>
    <dgm:cxn modelId="{D33F62CB-6FFF-410B-8D9C-9DB09CA83E02}" type="presOf" srcId="{C124FAE9-45AA-44F9-9F95-A321E1FD2F24}" destId="{44C201A4-AC17-4303-AAB4-DF7F6B61DDEA}" srcOrd="0" destOrd="0" presId="urn:microsoft.com/office/officeart/2016/7/layout/BasicTimeline"/>
    <dgm:cxn modelId="{9B335DCD-D1F3-4028-8A4E-8FA05969D354}" srcId="{C124FAE9-45AA-44F9-9F95-A321E1FD2F24}" destId="{049AE0D1-CB89-49CB-B7AB-8BFD9D36C197}" srcOrd="0" destOrd="0" parTransId="{0CAB5215-855B-4A2A-B40D-E546E92D7C97}" sibTransId="{BFF2880E-BE3D-41AB-B1D9-6724CE554D88}"/>
    <dgm:cxn modelId="{2FB8C8D2-61D0-431C-8966-9F3E9E428958}" srcId="{C124FAE9-45AA-44F9-9F95-A321E1FD2F24}" destId="{F57C97D6-5AFE-4EC9-B641-973F958C5B54}" srcOrd="1" destOrd="0" parTransId="{E9C19970-27EC-4943-81DC-46807134AA0C}" sibTransId="{749ED055-3ED0-4E8A-873C-5A69FF2D8E7D}"/>
    <dgm:cxn modelId="{ECF252D3-9171-494B-87CC-836C1C15F36A}" type="presOf" srcId="{C127A2BF-BF52-48E5-9C9A-B717EDF32F85}" destId="{B661CDD3-6A74-4A42-BAFD-009A00025E09}" srcOrd="0" destOrd="0" presId="urn:microsoft.com/office/officeart/2016/7/layout/BasicTimeline"/>
    <dgm:cxn modelId="{41A8C3EC-E50E-4FA3-8B9A-37E7EBABA60C}" srcId="{F0482151-10BA-4448-A6C2-B8819CAB3713}" destId="{9A861395-0FFD-4178-B514-9AE5DACAF539}" srcOrd="0" destOrd="0" parTransId="{CE282212-DA02-4CA5-8E00-CCC3FE7149B2}" sibTransId="{A35DD737-41E6-455B-8747-6F4EBEE5B13B}"/>
    <dgm:cxn modelId="{4B60B3F8-3B1F-410C-BFC1-CF050BB9415D}" srcId="{C124FAE9-45AA-44F9-9F95-A321E1FD2F24}" destId="{1EAA16F1-DAD9-4FA5-A531-F897EEE55A71}" srcOrd="3" destOrd="0" parTransId="{AD71D81C-89A4-4274-A565-19C6C04F2A60}" sibTransId="{86C04D1D-6327-47BF-B1C8-A655DC1772F9}"/>
    <dgm:cxn modelId="{B0F0AF53-FD6C-4759-BEB2-064E44B380E9}" type="presParOf" srcId="{44C201A4-AC17-4303-AAB4-DF7F6B61DDEA}" destId="{E37DFA33-3AEC-4CF2-A767-3C12DB11EEB0}" srcOrd="0" destOrd="0" presId="urn:microsoft.com/office/officeart/2016/7/layout/BasicTimeline"/>
    <dgm:cxn modelId="{E73B487B-7FDE-457A-B546-1FBB29951A81}" type="presParOf" srcId="{44C201A4-AC17-4303-AAB4-DF7F6B61DDEA}" destId="{BF50DDF3-F64B-4BB0-A78F-33529FF92E83}" srcOrd="1" destOrd="0" presId="urn:microsoft.com/office/officeart/2016/7/layout/BasicTimeline"/>
    <dgm:cxn modelId="{EC7A7821-777E-43DB-B454-7C93F124B59E}" type="presParOf" srcId="{BF50DDF3-F64B-4BB0-A78F-33529FF92E83}" destId="{F9BBE9E1-0F71-465A-B8A9-A821057DDD30}" srcOrd="0" destOrd="0" presId="urn:microsoft.com/office/officeart/2016/7/layout/BasicTimeline"/>
    <dgm:cxn modelId="{760FC7EC-837C-486C-A911-5D7F8D83075A}" type="presParOf" srcId="{F9BBE9E1-0F71-465A-B8A9-A821057DDD30}" destId="{78301BE9-A71E-426A-83DB-EACFC397D9A7}" srcOrd="0" destOrd="0" presId="urn:microsoft.com/office/officeart/2016/7/layout/BasicTimeline"/>
    <dgm:cxn modelId="{B179C610-3544-4CD3-9A90-D651AEEB6FBC}" type="presParOf" srcId="{F9BBE9E1-0F71-465A-B8A9-A821057DDD30}" destId="{05466037-98D0-4FD1-B772-D0D4345CD62A}" srcOrd="1" destOrd="0" presId="urn:microsoft.com/office/officeart/2016/7/layout/BasicTimeline"/>
    <dgm:cxn modelId="{5F05674C-0109-49CA-B1D2-AB59CF91F0A3}" type="presParOf" srcId="{05466037-98D0-4FD1-B772-D0D4345CD62A}" destId="{F2C68E1C-2D35-4408-BD39-C5850EA8DBE0}" srcOrd="0" destOrd="0" presId="urn:microsoft.com/office/officeart/2016/7/layout/BasicTimeline"/>
    <dgm:cxn modelId="{C08F48B9-7F13-449C-A307-9F3A04233AA7}" type="presParOf" srcId="{05466037-98D0-4FD1-B772-D0D4345CD62A}" destId="{473E4D6A-C2B4-4461-A052-F6C135E2B990}" srcOrd="1" destOrd="0" presId="urn:microsoft.com/office/officeart/2016/7/layout/BasicTimeline"/>
    <dgm:cxn modelId="{681A6294-5FEC-416E-A0E1-CD922A54FE9F}" type="presParOf" srcId="{F9BBE9E1-0F71-465A-B8A9-A821057DDD30}" destId="{6E1CB3DD-3567-4725-9CBE-BF7469FECD46}" srcOrd="2" destOrd="0" presId="urn:microsoft.com/office/officeart/2016/7/layout/BasicTimeline"/>
    <dgm:cxn modelId="{CD0F9286-463D-4EA8-99BF-9DF0D8D39604}" type="presParOf" srcId="{F9BBE9E1-0F71-465A-B8A9-A821057DDD30}" destId="{8824BD1B-DC2D-4D96-8225-FBFA0DF461B3}" srcOrd="3" destOrd="0" presId="urn:microsoft.com/office/officeart/2016/7/layout/BasicTimeline"/>
    <dgm:cxn modelId="{CD607DED-4C88-4CBF-951E-38CDB52CDB51}" type="presParOf" srcId="{F9BBE9E1-0F71-465A-B8A9-A821057DDD30}" destId="{2B848EB0-5EFB-4853-A376-9D851513C4AA}" srcOrd="4" destOrd="0" presId="urn:microsoft.com/office/officeart/2016/7/layout/BasicTimeline"/>
    <dgm:cxn modelId="{2F81EBFD-7AC3-4DA9-8193-889E11E4FB73}" type="presParOf" srcId="{BF50DDF3-F64B-4BB0-A78F-33529FF92E83}" destId="{3C153E0F-7FE3-4262-A83C-7C4321731C6B}" srcOrd="1" destOrd="0" presId="urn:microsoft.com/office/officeart/2016/7/layout/BasicTimeline"/>
    <dgm:cxn modelId="{B3D958AA-163B-4959-B9D6-64AC1E6CC237}" type="presParOf" srcId="{BF50DDF3-F64B-4BB0-A78F-33529FF92E83}" destId="{D5F9B13A-ECD3-49AD-BE62-7F1C06B57C19}" srcOrd="2" destOrd="0" presId="urn:microsoft.com/office/officeart/2016/7/layout/BasicTimeline"/>
    <dgm:cxn modelId="{BEABD838-FE72-4E2D-B21A-73F6C4BE2E90}" type="presParOf" srcId="{D5F9B13A-ECD3-49AD-BE62-7F1C06B57C19}" destId="{4DB8EE0D-9B17-4620-A0F4-7A84BCF79A10}" srcOrd="0" destOrd="0" presId="urn:microsoft.com/office/officeart/2016/7/layout/BasicTimeline"/>
    <dgm:cxn modelId="{A7637889-F4F4-45D4-819D-8A38B63A6DFC}" type="presParOf" srcId="{D5F9B13A-ECD3-49AD-BE62-7F1C06B57C19}" destId="{66A60414-E6EE-4082-80B8-56748BC0E981}" srcOrd="1" destOrd="0" presId="urn:microsoft.com/office/officeart/2016/7/layout/BasicTimeline"/>
    <dgm:cxn modelId="{7707ED8A-0C4D-47E8-8362-B2C95D4933C0}" type="presParOf" srcId="{66A60414-E6EE-4082-80B8-56748BC0E981}" destId="{7A4B471B-7A54-4563-B812-7409F0E95344}" srcOrd="0" destOrd="0" presId="urn:microsoft.com/office/officeart/2016/7/layout/BasicTimeline"/>
    <dgm:cxn modelId="{81846039-0889-40A9-8BCF-1C36E4A53690}" type="presParOf" srcId="{66A60414-E6EE-4082-80B8-56748BC0E981}" destId="{C4BA4103-28F9-4F82-87A5-B9484C734D5D}" srcOrd="1" destOrd="0" presId="urn:microsoft.com/office/officeart/2016/7/layout/BasicTimeline"/>
    <dgm:cxn modelId="{4761547C-C600-488B-BED6-5BF6D70B2650}" type="presParOf" srcId="{D5F9B13A-ECD3-49AD-BE62-7F1C06B57C19}" destId="{DC3CCBD2-4D89-471D-A894-0B6E0CD6CBDD}" srcOrd="2" destOrd="0" presId="urn:microsoft.com/office/officeart/2016/7/layout/BasicTimeline"/>
    <dgm:cxn modelId="{41D8B3C0-1A04-4CE1-940F-2CBCD8D52C6D}" type="presParOf" srcId="{D5F9B13A-ECD3-49AD-BE62-7F1C06B57C19}" destId="{ED9A86B1-7DCA-4B21-814A-A7F0C5D9DFE6}" srcOrd="3" destOrd="0" presId="urn:microsoft.com/office/officeart/2016/7/layout/BasicTimeline"/>
    <dgm:cxn modelId="{8AC57C07-4231-42DA-97C3-21ED9F81CAFC}" type="presParOf" srcId="{D5F9B13A-ECD3-49AD-BE62-7F1C06B57C19}" destId="{9AAAAAD6-6E7B-49CB-9000-853E1E049E2E}" srcOrd="4" destOrd="0" presId="urn:microsoft.com/office/officeart/2016/7/layout/BasicTimeline"/>
    <dgm:cxn modelId="{75AF5F9A-5D96-4FB5-86E5-DDEEA7B562DB}" type="presParOf" srcId="{BF50DDF3-F64B-4BB0-A78F-33529FF92E83}" destId="{DAFA3E5D-3C6F-4708-86D8-1A63C890D6CC}" srcOrd="3" destOrd="0" presId="urn:microsoft.com/office/officeart/2016/7/layout/BasicTimeline"/>
    <dgm:cxn modelId="{E0A84E2A-82D6-40D6-8F2F-0CC751964ACC}" type="presParOf" srcId="{BF50DDF3-F64B-4BB0-A78F-33529FF92E83}" destId="{6F13FD2A-8C46-4350-9521-18275AA0B4F4}" srcOrd="4" destOrd="0" presId="urn:microsoft.com/office/officeart/2016/7/layout/BasicTimeline"/>
    <dgm:cxn modelId="{B55C47E1-EBEB-4E1E-9009-14B77CB2D303}" type="presParOf" srcId="{6F13FD2A-8C46-4350-9521-18275AA0B4F4}" destId="{9CC1CD39-CDEA-47A8-8FE8-C1D830E1FE16}" srcOrd="0" destOrd="0" presId="urn:microsoft.com/office/officeart/2016/7/layout/BasicTimeline"/>
    <dgm:cxn modelId="{0ED04BC0-97B7-43D2-B914-D02BC00A69A2}" type="presParOf" srcId="{6F13FD2A-8C46-4350-9521-18275AA0B4F4}" destId="{A2A0D87F-3727-4D62-81D6-083E0961507D}" srcOrd="1" destOrd="0" presId="urn:microsoft.com/office/officeart/2016/7/layout/BasicTimeline"/>
    <dgm:cxn modelId="{5E26D246-DA8B-4D70-98E3-EB3C8B3E8819}" type="presParOf" srcId="{A2A0D87F-3727-4D62-81D6-083E0961507D}" destId="{408F924A-FD28-4657-B0C3-2B10279765B4}" srcOrd="0" destOrd="0" presId="urn:microsoft.com/office/officeart/2016/7/layout/BasicTimeline"/>
    <dgm:cxn modelId="{B68724AA-4B7C-4B17-9A69-26AE4F4EFAEE}" type="presParOf" srcId="{A2A0D87F-3727-4D62-81D6-083E0961507D}" destId="{306BF26D-1C28-4A25-B4D8-CD59A0F8284E}" srcOrd="1" destOrd="0" presId="urn:microsoft.com/office/officeart/2016/7/layout/BasicTimeline"/>
    <dgm:cxn modelId="{433F2EC4-F1F3-4735-90F7-F9FED17B8EC0}" type="presParOf" srcId="{6F13FD2A-8C46-4350-9521-18275AA0B4F4}" destId="{F8B8EC7E-C35B-4BB6-A967-81988B042DF8}" srcOrd="2" destOrd="0" presId="urn:microsoft.com/office/officeart/2016/7/layout/BasicTimeline"/>
    <dgm:cxn modelId="{D230DEA7-4360-4679-9AE7-8C0E1A16831C}" type="presParOf" srcId="{6F13FD2A-8C46-4350-9521-18275AA0B4F4}" destId="{86117306-AFBB-497A-A7D3-49C57B8DE5EC}" srcOrd="3" destOrd="0" presId="urn:microsoft.com/office/officeart/2016/7/layout/BasicTimeline"/>
    <dgm:cxn modelId="{1BE42DDA-E200-4E38-BB33-AF6B3EEE1D73}" type="presParOf" srcId="{6F13FD2A-8C46-4350-9521-18275AA0B4F4}" destId="{680F551B-217E-43CF-BE46-ED1C8F388233}" srcOrd="4" destOrd="0" presId="urn:microsoft.com/office/officeart/2016/7/layout/BasicTimeline"/>
    <dgm:cxn modelId="{B64860E8-786D-4A75-9DEC-3E30C07711EB}" type="presParOf" srcId="{BF50DDF3-F64B-4BB0-A78F-33529FF92E83}" destId="{5946A54D-A73B-45E3-9654-F0C55460269D}" srcOrd="5" destOrd="0" presId="urn:microsoft.com/office/officeart/2016/7/layout/BasicTimeline"/>
    <dgm:cxn modelId="{0C80D82A-4709-4621-A5FA-10B2A0F667EA}" type="presParOf" srcId="{BF50DDF3-F64B-4BB0-A78F-33529FF92E83}" destId="{19119CF5-37E5-41BF-9E34-FE908C7B37F2}" srcOrd="6" destOrd="0" presId="urn:microsoft.com/office/officeart/2016/7/layout/BasicTimeline"/>
    <dgm:cxn modelId="{5123EDD6-5919-48C7-8AF1-BAFF9064F9B6}" type="presParOf" srcId="{19119CF5-37E5-41BF-9E34-FE908C7B37F2}" destId="{33CA5884-6D8B-4AAD-8D6D-68B8A738C2FE}" srcOrd="0" destOrd="0" presId="urn:microsoft.com/office/officeart/2016/7/layout/BasicTimeline"/>
    <dgm:cxn modelId="{207ABD6B-CAAE-4417-8281-327CCF701483}" type="presParOf" srcId="{19119CF5-37E5-41BF-9E34-FE908C7B37F2}" destId="{14D749E2-F5AF-4204-B11F-720FACD4B108}" srcOrd="1" destOrd="0" presId="urn:microsoft.com/office/officeart/2016/7/layout/BasicTimeline"/>
    <dgm:cxn modelId="{B6674140-F272-4243-A7A4-BEA63F5289E7}" type="presParOf" srcId="{14D749E2-F5AF-4204-B11F-720FACD4B108}" destId="{B661CDD3-6A74-4A42-BAFD-009A00025E09}" srcOrd="0" destOrd="0" presId="urn:microsoft.com/office/officeart/2016/7/layout/BasicTimeline"/>
    <dgm:cxn modelId="{C6F00D11-2B60-4549-A59A-6214EDE94B04}" type="presParOf" srcId="{14D749E2-F5AF-4204-B11F-720FACD4B108}" destId="{6A4AAC12-3053-41DB-9E85-ACF8C9309341}" srcOrd="1" destOrd="0" presId="urn:microsoft.com/office/officeart/2016/7/layout/BasicTimeline"/>
    <dgm:cxn modelId="{33433B50-80D9-483A-8C74-D4D7C8C08C3C}" type="presParOf" srcId="{19119CF5-37E5-41BF-9E34-FE908C7B37F2}" destId="{5DB7FC34-5117-4EDC-A2CE-0CBD1915532D}" srcOrd="2" destOrd="0" presId="urn:microsoft.com/office/officeart/2016/7/layout/BasicTimeline"/>
    <dgm:cxn modelId="{19198354-3603-4264-B133-AF6C5701731A}" type="presParOf" srcId="{19119CF5-37E5-41BF-9E34-FE908C7B37F2}" destId="{F3CC3D80-5C74-4B5E-B04C-CBB10BFD4DFC}" srcOrd="3" destOrd="0" presId="urn:microsoft.com/office/officeart/2016/7/layout/BasicTimeline"/>
    <dgm:cxn modelId="{AF25079A-07C1-440A-A803-A86A93168558}" type="presParOf" srcId="{19119CF5-37E5-41BF-9E34-FE908C7B37F2}" destId="{EEED6E23-990A-4030-8681-6E22E1CF22E8}"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09CFB-6603-44AC-9EF7-E44458C09D80}">
      <dsp:nvSpPr>
        <dsp:cNvPr id="0" name=""/>
        <dsp:cNvSpPr/>
      </dsp:nvSpPr>
      <dsp:spPr>
        <a:xfrm>
          <a:off x="0" y="2031"/>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0AD1FE7-464A-49D3-955F-08F2E5FF1591}">
      <dsp:nvSpPr>
        <dsp:cNvPr id="0" name=""/>
        <dsp:cNvSpPr/>
      </dsp:nvSpPr>
      <dsp:spPr>
        <a:xfrm>
          <a:off x="0" y="2031"/>
          <a:ext cx="10515600" cy="138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National climate objective</a:t>
          </a:r>
        </a:p>
        <a:p>
          <a:pPr marL="0" lvl="0" indent="0" algn="l" defTabSz="1066800">
            <a:lnSpc>
              <a:spcPct val="90000"/>
            </a:lnSpc>
            <a:spcBef>
              <a:spcPct val="0"/>
            </a:spcBef>
            <a:spcAft>
              <a:spcPct val="35000"/>
            </a:spcAft>
            <a:buNone/>
          </a:pPr>
          <a:r>
            <a:rPr lang="en-US" sz="2400" b="0" kern="1200" dirty="0"/>
            <a:t>To be climate resilient, biodiverse rich, environmentally sustainable and climate neutral no later than 2050.</a:t>
          </a:r>
          <a:endParaRPr lang="en-US" sz="2400" kern="1200" dirty="0"/>
        </a:p>
      </dsp:txBody>
      <dsp:txXfrm>
        <a:off x="0" y="2031"/>
        <a:ext cx="10515600" cy="1385485"/>
      </dsp:txXfrm>
    </dsp:sp>
    <dsp:sp modelId="{1A50E203-8CED-4BDD-BE59-54DC1BCCF6BE}">
      <dsp:nvSpPr>
        <dsp:cNvPr id="0" name=""/>
        <dsp:cNvSpPr/>
      </dsp:nvSpPr>
      <dsp:spPr>
        <a:xfrm>
          <a:off x="0" y="1387517"/>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B2FB8D-79FA-4BE4-BDFC-6A37D64FCA17}">
      <dsp:nvSpPr>
        <dsp:cNvPr id="0" name=""/>
        <dsp:cNvSpPr/>
      </dsp:nvSpPr>
      <dsp:spPr>
        <a:xfrm>
          <a:off x="0" y="1387517"/>
          <a:ext cx="10515600" cy="138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Carbon budget</a:t>
          </a:r>
        </a:p>
        <a:p>
          <a:pPr marL="0" lvl="0" indent="0" algn="l" defTabSz="1066800">
            <a:lnSpc>
              <a:spcPct val="90000"/>
            </a:lnSpc>
            <a:spcBef>
              <a:spcPct val="0"/>
            </a:spcBef>
            <a:spcAft>
              <a:spcPct val="35000"/>
            </a:spcAft>
            <a:buNone/>
          </a:pPr>
          <a:r>
            <a:rPr lang="en-US" sz="2400" b="0" kern="1200" dirty="0"/>
            <a:t>The total amount of emissions, measured in </a:t>
          </a:r>
          <a:r>
            <a:rPr lang="en-US" sz="2400" b="0" kern="1200" dirty="0" err="1"/>
            <a:t>tonnes</a:t>
          </a:r>
          <a:r>
            <a:rPr lang="en-US" sz="2400" b="0" kern="1200" dirty="0"/>
            <a:t> of CO2 equivalent that may be emitted by the country during a specific time period.</a:t>
          </a:r>
        </a:p>
      </dsp:txBody>
      <dsp:txXfrm>
        <a:off x="0" y="1387517"/>
        <a:ext cx="10515600" cy="1385485"/>
      </dsp:txXfrm>
    </dsp:sp>
    <dsp:sp modelId="{DDFFA1AD-0B66-4C8B-8BB8-A7091B86762E}">
      <dsp:nvSpPr>
        <dsp:cNvPr id="0" name=""/>
        <dsp:cNvSpPr/>
      </dsp:nvSpPr>
      <dsp:spPr>
        <a:xfrm>
          <a:off x="0" y="2773002"/>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2AD0701-9C6F-4750-B7A3-C60C81AB050F}">
      <dsp:nvSpPr>
        <dsp:cNvPr id="0" name=""/>
        <dsp:cNvSpPr/>
      </dsp:nvSpPr>
      <dsp:spPr>
        <a:xfrm>
          <a:off x="0" y="2773002"/>
          <a:ext cx="10515600" cy="138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Sectoral emissions ceilings</a:t>
          </a:r>
        </a:p>
        <a:p>
          <a:pPr marL="0" lvl="0" indent="0" algn="l" defTabSz="1066800">
            <a:lnSpc>
              <a:spcPct val="90000"/>
            </a:lnSpc>
            <a:spcBef>
              <a:spcPct val="0"/>
            </a:spcBef>
            <a:spcAft>
              <a:spcPct val="35000"/>
            </a:spcAft>
            <a:buNone/>
          </a:pPr>
          <a:r>
            <a:rPr lang="en-US" sz="2400" b="0" kern="1200" dirty="0"/>
            <a:t>The total amount of emissions permitted by each sector of the economy during a specific time period.</a:t>
          </a:r>
          <a:endParaRPr lang="en-US" sz="2400" kern="1200" dirty="0"/>
        </a:p>
      </dsp:txBody>
      <dsp:txXfrm>
        <a:off x="0" y="2773002"/>
        <a:ext cx="10515600" cy="1385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DFA33-3AEC-4CF2-A767-3C12DB11EEB0}">
      <dsp:nvSpPr>
        <dsp:cNvPr id="0" name=""/>
        <dsp:cNvSpPr/>
      </dsp:nvSpPr>
      <dsp:spPr>
        <a:xfrm>
          <a:off x="0" y="2080260"/>
          <a:ext cx="10515600"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8301BE9-A71E-426A-83DB-EACFC397D9A7}">
      <dsp:nvSpPr>
        <dsp:cNvPr id="0" name=""/>
        <dsp:cNvSpPr/>
      </dsp:nvSpPr>
      <dsp:spPr>
        <a:xfrm>
          <a:off x="233263" y="2234199"/>
          <a:ext cx="3375261" cy="47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2021–2025</a:t>
          </a:r>
        </a:p>
      </dsp:txBody>
      <dsp:txXfrm>
        <a:off x="233263" y="2234199"/>
        <a:ext cx="3375261" cy="470138"/>
      </dsp:txXfrm>
    </dsp:sp>
    <dsp:sp modelId="{F2C68E1C-2D35-4408-BD39-C5850EA8DBE0}">
      <dsp:nvSpPr>
        <dsp:cNvPr id="0" name=""/>
        <dsp:cNvSpPr/>
      </dsp:nvSpPr>
      <dsp:spPr>
        <a:xfrm>
          <a:off x="3132" y="580392"/>
          <a:ext cx="3835524" cy="7093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66750">
            <a:lnSpc>
              <a:spcPct val="90000"/>
            </a:lnSpc>
            <a:spcBef>
              <a:spcPct val="0"/>
            </a:spcBef>
            <a:spcAft>
              <a:spcPct val="35000"/>
            </a:spcAft>
            <a:buNone/>
          </a:pPr>
          <a:r>
            <a:rPr lang="en-US" sz="1500" kern="1200"/>
            <a:t>4.8% emissions reductions per annum</a:t>
          </a:r>
        </a:p>
      </dsp:txBody>
      <dsp:txXfrm>
        <a:off x="37760" y="615020"/>
        <a:ext cx="3766268" cy="640112"/>
      </dsp:txXfrm>
    </dsp:sp>
    <dsp:sp modelId="{6E1CB3DD-3567-4725-9CBE-BF7469FECD46}">
      <dsp:nvSpPr>
        <dsp:cNvPr id="0" name=""/>
        <dsp:cNvSpPr/>
      </dsp:nvSpPr>
      <dsp:spPr>
        <a:xfrm>
          <a:off x="1920894" y="1289761"/>
          <a:ext cx="0" cy="79049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DB8EE0D-9B17-4620-A0F4-7A84BCF79A10}">
      <dsp:nvSpPr>
        <dsp:cNvPr id="0" name=""/>
        <dsp:cNvSpPr/>
      </dsp:nvSpPr>
      <dsp:spPr>
        <a:xfrm>
          <a:off x="2457867" y="1456181"/>
          <a:ext cx="3375261" cy="47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t>2026–2030</a:t>
          </a:r>
        </a:p>
      </dsp:txBody>
      <dsp:txXfrm>
        <a:off x="2457867" y="1456181"/>
        <a:ext cx="3375261" cy="470138"/>
      </dsp:txXfrm>
    </dsp:sp>
    <dsp:sp modelId="{8824BD1B-DC2D-4D96-8225-FBFA0DF461B3}">
      <dsp:nvSpPr>
        <dsp:cNvPr id="0" name=""/>
        <dsp:cNvSpPr/>
      </dsp:nvSpPr>
      <dsp:spPr>
        <a:xfrm>
          <a:off x="1889690" y="2049056"/>
          <a:ext cx="62407" cy="624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A4B471B-7A54-4563-B812-7409F0E95344}">
      <dsp:nvSpPr>
        <dsp:cNvPr id="0" name=""/>
        <dsp:cNvSpPr/>
      </dsp:nvSpPr>
      <dsp:spPr>
        <a:xfrm>
          <a:off x="2227736" y="2870758"/>
          <a:ext cx="3835524" cy="7093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66750">
            <a:lnSpc>
              <a:spcPct val="90000"/>
            </a:lnSpc>
            <a:spcBef>
              <a:spcPct val="0"/>
            </a:spcBef>
            <a:spcAft>
              <a:spcPct val="35000"/>
            </a:spcAft>
            <a:buNone/>
          </a:pPr>
          <a:r>
            <a:rPr lang="en-US" sz="1500" kern="1200"/>
            <a:t>8.3% emissions reductions per annum</a:t>
          </a:r>
        </a:p>
      </dsp:txBody>
      <dsp:txXfrm>
        <a:off x="2262364" y="2905386"/>
        <a:ext cx="3766268" cy="640112"/>
      </dsp:txXfrm>
    </dsp:sp>
    <dsp:sp modelId="{DC3CCBD2-4D89-471D-A894-0B6E0CD6CBDD}">
      <dsp:nvSpPr>
        <dsp:cNvPr id="0" name=""/>
        <dsp:cNvSpPr/>
      </dsp:nvSpPr>
      <dsp:spPr>
        <a:xfrm>
          <a:off x="4145498" y="2080259"/>
          <a:ext cx="0" cy="79049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CC1CD39-CDEA-47A8-8FE8-C1D830E1FE16}">
      <dsp:nvSpPr>
        <dsp:cNvPr id="0" name=""/>
        <dsp:cNvSpPr/>
      </dsp:nvSpPr>
      <dsp:spPr>
        <a:xfrm>
          <a:off x="4682471" y="2234199"/>
          <a:ext cx="3375261" cy="47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2030</a:t>
          </a:r>
        </a:p>
      </dsp:txBody>
      <dsp:txXfrm>
        <a:off x="4682471" y="2234199"/>
        <a:ext cx="3375261" cy="470138"/>
      </dsp:txXfrm>
    </dsp:sp>
    <dsp:sp modelId="{ED9A86B1-7DCA-4B21-814A-A7F0C5D9DFE6}">
      <dsp:nvSpPr>
        <dsp:cNvPr id="0" name=""/>
        <dsp:cNvSpPr/>
      </dsp:nvSpPr>
      <dsp:spPr>
        <a:xfrm>
          <a:off x="4114294" y="2049056"/>
          <a:ext cx="62407" cy="624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08F924A-FD28-4657-B0C3-2B10279765B4}">
      <dsp:nvSpPr>
        <dsp:cNvPr id="0" name=""/>
        <dsp:cNvSpPr/>
      </dsp:nvSpPr>
      <dsp:spPr>
        <a:xfrm>
          <a:off x="4452339" y="580392"/>
          <a:ext cx="3835524" cy="7093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66750">
            <a:lnSpc>
              <a:spcPct val="90000"/>
            </a:lnSpc>
            <a:spcBef>
              <a:spcPct val="0"/>
            </a:spcBef>
            <a:spcAft>
              <a:spcPct val="35000"/>
            </a:spcAft>
            <a:buNone/>
          </a:pPr>
          <a:r>
            <a:rPr lang="en-US" sz="1500" kern="1200"/>
            <a:t>By 2030: 51% emissions reductions </a:t>
          </a:r>
        </a:p>
      </dsp:txBody>
      <dsp:txXfrm>
        <a:off x="4486967" y="615020"/>
        <a:ext cx="3766268" cy="640112"/>
      </dsp:txXfrm>
    </dsp:sp>
    <dsp:sp modelId="{F8B8EC7E-C35B-4BB6-A967-81988B042DF8}">
      <dsp:nvSpPr>
        <dsp:cNvPr id="0" name=""/>
        <dsp:cNvSpPr/>
      </dsp:nvSpPr>
      <dsp:spPr>
        <a:xfrm>
          <a:off x="6370101" y="1289761"/>
          <a:ext cx="0" cy="79049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3CA5884-6D8B-4AAD-8D6D-68B8A738C2FE}">
      <dsp:nvSpPr>
        <dsp:cNvPr id="0" name=""/>
        <dsp:cNvSpPr/>
      </dsp:nvSpPr>
      <dsp:spPr>
        <a:xfrm>
          <a:off x="6907075" y="1456181"/>
          <a:ext cx="3375261" cy="47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t>2050</a:t>
          </a:r>
        </a:p>
      </dsp:txBody>
      <dsp:txXfrm>
        <a:off x="6907075" y="1456181"/>
        <a:ext cx="3375261" cy="470138"/>
      </dsp:txXfrm>
    </dsp:sp>
    <dsp:sp modelId="{86117306-AFBB-497A-A7D3-49C57B8DE5EC}">
      <dsp:nvSpPr>
        <dsp:cNvPr id="0" name=""/>
        <dsp:cNvSpPr/>
      </dsp:nvSpPr>
      <dsp:spPr>
        <a:xfrm>
          <a:off x="6338898" y="2049056"/>
          <a:ext cx="62407" cy="624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661CDD3-6A74-4A42-BAFD-009A00025E09}">
      <dsp:nvSpPr>
        <dsp:cNvPr id="0" name=""/>
        <dsp:cNvSpPr/>
      </dsp:nvSpPr>
      <dsp:spPr>
        <a:xfrm>
          <a:off x="6676943" y="2870758"/>
          <a:ext cx="3835524" cy="7093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66750">
            <a:lnSpc>
              <a:spcPct val="90000"/>
            </a:lnSpc>
            <a:spcBef>
              <a:spcPct val="0"/>
            </a:spcBef>
            <a:spcAft>
              <a:spcPct val="35000"/>
            </a:spcAft>
            <a:buNone/>
          </a:pPr>
          <a:r>
            <a:rPr lang="en-US" sz="1500" kern="1200"/>
            <a:t>By 2050: Carbon neutrality </a:t>
          </a:r>
        </a:p>
      </dsp:txBody>
      <dsp:txXfrm>
        <a:off x="6711571" y="2905386"/>
        <a:ext cx="3766268" cy="640112"/>
      </dsp:txXfrm>
    </dsp:sp>
    <dsp:sp modelId="{5DB7FC34-5117-4EDC-A2CE-0CBD1915532D}">
      <dsp:nvSpPr>
        <dsp:cNvPr id="0" name=""/>
        <dsp:cNvSpPr/>
      </dsp:nvSpPr>
      <dsp:spPr>
        <a:xfrm>
          <a:off x="8594705" y="2080259"/>
          <a:ext cx="0" cy="79049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3CC3D80-5C74-4B5E-B04C-CBB10BFD4DFC}">
      <dsp:nvSpPr>
        <dsp:cNvPr id="0" name=""/>
        <dsp:cNvSpPr/>
      </dsp:nvSpPr>
      <dsp:spPr>
        <a:xfrm>
          <a:off x="8563502" y="2049056"/>
          <a:ext cx="62407" cy="624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099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095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696421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823677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57606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74464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989889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35100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p4"/>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517200" y="1986432"/>
            <a:ext cx="11157600" cy="410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914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15154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101172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85952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5175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23803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268365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20455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14091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1482647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xml"/><Relationship Id="rId1" Type="http://schemas.openxmlformats.org/officeDocument/2006/relationships/video" Target="https://www.youtube.com/embed/T9CeECpxtx8?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mrfcj.org/principles-of-climate-justice/" TargetMode="External"/><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ted.com/talks/kate_raworth_a_healthy_economy_should_be_designed_to_thrive_not_grow" TargetMode="External"/><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a:xfrm>
            <a:off x="499872" y="1484666"/>
            <a:ext cx="5596128" cy="3511296"/>
          </a:xfrm>
        </p:spPr>
        <p:txBody>
          <a:bodyPr>
            <a:normAutofit/>
          </a:bodyPr>
          <a:lstStyle/>
          <a:p>
            <a:r>
              <a:rPr lang="en-US" b="1" i="0" dirty="0">
                <a:latin typeface="+mn-lt"/>
              </a:rPr>
              <a:t>From Climate Crisis to Climate Justice</a:t>
            </a:r>
            <a:endParaRPr lang="en-IE" b="1" i="0" dirty="0">
              <a:latin typeface="+mn-lt"/>
            </a:endParaRPr>
          </a:p>
        </p:txBody>
      </p:sp>
      <p:sp>
        <p:nvSpPr>
          <p:cNvPr id="4" name="Subtitle 2">
            <a:extLst>
              <a:ext uri="{FF2B5EF4-FFF2-40B4-BE49-F238E27FC236}">
                <a16:creationId xmlns:a16="http://schemas.microsoft.com/office/drawing/2014/main" id="{B243518F-B153-4E94-BB7B-5C78546CD021}"/>
              </a:ext>
            </a:extLst>
          </p:cNvPr>
          <p:cNvSpPr txBox="1">
            <a:spLocks/>
          </p:cNvSpPr>
          <p:nvPr/>
        </p:nvSpPr>
        <p:spPr>
          <a:xfrm>
            <a:off x="7791597" y="5519959"/>
            <a:ext cx="3961315" cy="96638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kern="1200" cap="all" baseline="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all" spc="0" normalizeH="0" baseline="0" noProof="0" dirty="0">
                <a:ln>
                  <a:noFill/>
                </a:ln>
                <a:solidFill>
                  <a:prstClr val="black"/>
                </a:solidFill>
                <a:effectLst/>
                <a:uLnTx/>
                <a:uFillTx/>
                <a:latin typeface="Century Gothic"/>
                <a:ea typeface="+mn-ea"/>
                <a:cs typeface="+mn-cs"/>
              </a:rPr>
              <a:t>Dr Jamie Gorman</a:t>
            </a:r>
          </a:p>
        </p:txBody>
      </p:sp>
      <p:sp>
        <p:nvSpPr>
          <p:cNvPr id="7" name="Subtitle 6">
            <a:extLst>
              <a:ext uri="{FF2B5EF4-FFF2-40B4-BE49-F238E27FC236}">
                <a16:creationId xmlns:a16="http://schemas.microsoft.com/office/drawing/2014/main" id="{CD057CC8-B1B6-405D-919F-3A9ACFBDC7D7}"/>
              </a:ext>
            </a:extLst>
          </p:cNvPr>
          <p:cNvSpPr>
            <a:spLocks noGrp="1"/>
          </p:cNvSpPr>
          <p:nvPr>
            <p:ph type="subTitle" idx="1"/>
          </p:nvPr>
        </p:nvSpPr>
        <p:spPr>
          <a:xfrm>
            <a:off x="8290560" y="1972221"/>
            <a:ext cx="3624584" cy="2555533"/>
          </a:xfrm>
        </p:spPr>
        <p:txBody>
          <a:bodyPr>
            <a:normAutofit/>
          </a:bodyPr>
          <a:lstStyle/>
          <a:p>
            <a:r>
              <a:rPr lang="en-US" b="1" u="sng" dirty="0"/>
              <a:t>Video 2: </a:t>
            </a:r>
          </a:p>
          <a:p>
            <a:r>
              <a:rPr lang="en-US" b="1" dirty="0"/>
              <a:t>Key concepts &amp; Policy context</a:t>
            </a:r>
          </a:p>
        </p:txBody>
      </p:sp>
    </p:spTree>
    <p:extLst>
      <p:ext uri="{BB962C8B-B14F-4D97-AF65-F5344CB8AC3E}">
        <p14:creationId xmlns:p14="http://schemas.microsoft.com/office/powerpoint/2010/main" val="300639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CLIMATE CHANGE 2023: Synthesis Trailer">
            <a:hlinkClick r:id="" action="ppaction://media"/>
            <a:extLst>
              <a:ext uri="{FF2B5EF4-FFF2-40B4-BE49-F238E27FC236}">
                <a16:creationId xmlns:a16="http://schemas.microsoft.com/office/drawing/2014/main" id="{CAEEC17A-0727-0A56-D116-047D63F04962}"/>
              </a:ext>
            </a:extLst>
          </p:cNvPr>
          <p:cNvPicPr>
            <a:picLocks noGrp="1" noRot="1" noChangeAspect="1"/>
          </p:cNvPicPr>
          <p:nvPr>
            <p:ph idx="1"/>
            <a:videoFile r:link="rId1"/>
          </p:nvPr>
        </p:nvPicPr>
        <p:blipFill>
          <a:blip r:embed="rId3"/>
          <a:stretch>
            <a:fillRect/>
          </a:stretch>
        </p:blipFill>
        <p:spPr>
          <a:xfrm>
            <a:off x="0" y="0"/>
            <a:ext cx="12192000" cy="6888388"/>
          </a:xfrm>
          <a:prstGeom prst="rect">
            <a:avLst/>
          </a:prstGeom>
        </p:spPr>
      </p:pic>
    </p:spTree>
    <p:extLst>
      <p:ext uri="{BB962C8B-B14F-4D97-AF65-F5344CB8AC3E}">
        <p14:creationId xmlns:p14="http://schemas.microsoft.com/office/powerpoint/2010/main" val="317530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C456-865D-6A57-ABC5-12565992A7AD}"/>
              </a:ext>
            </a:extLst>
          </p:cNvPr>
          <p:cNvSpPr>
            <a:spLocks noGrp="1"/>
          </p:cNvSpPr>
          <p:nvPr>
            <p:ph type="title"/>
          </p:nvPr>
        </p:nvSpPr>
        <p:spPr/>
        <p:txBody>
          <a:bodyPr/>
          <a:lstStyle/>
          <a:p>
            <a:r>
              <a:rPr lang="en-US" dirty="0"/>
              <a:t>Policy context - European</a:t>
            </a:r>
            <a:endParaRPr lang="en-IE" dirty="0"/>
          </a:p>
        </p:txBody>
      </p:sp>
      <p:pic>
        <p:nvPicPr>
          <p:cNvPr id="10" name="Picture 9" descr="Timeline&#10;&#10;Description automatically generated">
            <a:extLst>
              <a:ext uri="{FF2B5EF4-FFF2-40B4-BE49-F238E27FC236}">
                <a16:creationId xmlns:a16="http://schemas.microsoft.com/office/drawing/2014/main" id="{2DF74EE9-717A-0590-B1C4-35349DA9CEC9}"/>
              </a:ext>
            </a:extLst>
          </p:cNvPr>
          <p:cNvPicPr>
            <a:picLocks noChangeAspect="1"/>
          </p:cNvPicPr>
          <p:nvPr/>
        </p:nvPicPr>
        <p:blipFill>
          <a:blip r:embed="rId2"/>
          <a:stretch>
            <a:fillRect/>
          </a:stretch>
        </p:blipFill>
        <p:spPr>
          <a:xfrm>
            <a:off x="1934787" y="1547288"/>
            <a:ext cx="8322425" cy="5143072"/>
          </a:xfrm>
          <a:prstGeom prst="rect">
            <a:avLst/>
          </a:prstGeom>
        </p:spPr>
      </p:pic>
    </p:spTree>
    <p:extLst>
      <p:ext uri="{BB962C8B-B14F-4D97-AF65-F5344CB8AC3E}">
        <p14:creationId xmlns:p14="http://schemas.microsoft.com/office/powerpoint/2010/main" val="360972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C456-865D-6A57-ABC5-12565992A7AD}"/>
              </a:ext>
            </a:extLst>
          </p:cNvPr>
          <p:cNvSpPr>
            <a:spLocks noGrp="1"/>
          </p:cNvSpPr>
          <p:nvPr>
            <p:ph type="title"/>
          </p:nvPr>
        </p:nvSpPr>
        <p:spPr>
          <a:xfrm>
            <a:off x="838200" y="365125"/>
            <a:ext cx="10515600" cy="1325563"/>
          </a:xfrm>
        </p:spPr>
        <p:txBody>
          <a:bodyPr anchor="ctr">
            <a:normAutofit/>
          </a:bodyPr>
          <a:lstStyle/>
          <a:p>
            <a:r>
              <a:rPr lang="en-US" dirty="0"/>
              <a:t>National policy </a:t>
            </a:r>
            <a:endParaRPr lang="en-IE" dirty="0"/>
          </a:p>
        </p:txBody>
      </p:sp>
      <p:sp>
        <p:nvSpPr>
          <p:cNvPr id="15" name="Content Placeholder 2">
            <a:extLst>
              <a:ext uri="{FF2B5EF4-FFF2-40B4-BE49-F238E27FC236}">
                <a16:creationId xmlns:a16="http://schemas.microsoft.com/office/drawing/2014/main" id="{A9E34C73-DC6C-0A4D-11AA-1A6CC0DC2225}"/>
              </a:ext>
            </a:extLst>
          </p:cNvPr>
          <p:cNvSpPr>
            <a:spLocks noGrp="1"/>
          </p:cNvSpPr>
          <p:nvPr>
            <p:ph sz="half" idx="1"/>
          </p:nvPr>
        </p:nvSpPr>
        <p:spPr>
          <a:xfrm>
            <a:off x="838200" y="2011680"/>
            <a:ext cx="4937760" cy="4160520"/>
          </a:xfrm>
        </p:spPr>
        <p:txBody>
          <a:bodyPr/>
          <a:lstStyle/>
          <a:p>
            <a:r>
              <a:rPr lang="en-US" dirty="0"/>
              <a:t>Legal framework: Climate action &amp; Low Carbon Development Act 2021 </a:t>
            </a:r>
          </a:p>
          <a:p>
            <a:r>
              <a:rPr lang="en-US" dirty="0"/>
              <a:t>Policy framework: Climate Action Plan – Updated annually </a:t>
            </a:r>
          </a:p>
        </p:txBody>
      </p:sp>
      <p:pic>
        <p:nvPicPr>
          <p:cNvPr id="12" name="Picture 11">
            <a:extLst>
              <a:ext uri="{FF2B5EF4-FFF2-40B4-BE49-F238E27FC236}">
                <a16:creationId xmlns:a16="http://schemas.microsoft.com/office/drawing/2014/main" id="{BD02CA71-A4BF-1654-AE10-2250E9E9AF97}"/>
              </a:ext>
            </a:extLst>
          </p:cNvPr>
          <p:cNvPicPr>
            <a:picLocks noChangeAspect="1"/>
          </p:cNvPicPr>
          <p:nvPr/>
        </p:nvPicPr>
        <p:blipFill>
          <a:blip r:embed="rId2"/>
          <a:stretch>
            <a:fillRect/>
          </a:stretch>
        </p:blipFill>
        <p:spPr>
          <a:xfrm>
            <a:off x="6416041" y="492381"/>
            <a:ext cx="4114799" cy="5895666"/>
          </a:xfrm>
          <a:prstGeom prst="rect">
            <a:avLst/>
          </a:prstGeom>
        </p:spPr>
      </p:pic>
    </p:spTree>
    <p:extLst>
      <p:ext uri="{BB962C8B-B14F-4D97-AF65-F5344CB8AC3E}">
        <p14:creationId xmlns:p14="http://schemas.microsoft.com/office/powerpoint/2010/main" val="290718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B18A-3634-293B-AD0D-4CBBF95A1DA8}"/>
              </a:ext>
            </a:extLst>
          </p:cNvPr>
          <p:cNvSpPr>
            <a:spLocks noGrp="1"/>
          </p:cNvSpPr>
          <p:nvPr>
            <p:ph type="title"/>
          </p:nvPr>
        </p:nvSpPr>
        <p:spPr>
          <a:xfrm>
            <a:off x="838200" y="365125"/>
            <a:ext cx="10515600" cy="1325563"/>
          </a:xfrm>
        </p:spPr>
        <p:txBody>
          <a:bodyPr anchor="ctr">
            <a:normAutofit/>
          </a:bodyPr>
          <a:lstStyle/>
          <a:p>
            <a:r>
              <a:rPr lang="en-US" dirty="0"/>
              <a:t>Key policy points</a:t>
            </a:r>
            <a:endParaRPr lang="en-IE" dirty="0"/>
          </a:p>
        </p:txBody>
      </p:sp>
      <p:sp>
        <p:nvSpPr>
          <p:cNvPr id="13" name="Date Placeholder 3">
            <a:extLst>
              <a:ext uri="{FF2B5EF4-FFF2-40B4-BE49-F238E27FC236}">
                <a16:creationId xmlns:a16="http://schemas.microsoft.com/office/drawing/2014/main" id="{1037A470-00B8-BDA6-047E-1CF8EE7A6B1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rPr>
              <a:t>9/3/20XX</a:t>
            </a:r>
          </a:p>
        </p:txBody>
      </p:sp>
      <p:sp>
        <p:nvSpPr>
          <p:cNvPr id="15" name="Footer Placeholder 4">
            <a:extLst>
              <a:ext uri="{FF2B5EF4-FFF2-40B4-BE49-F238E27FC236}">
                <a16:creationId xmlns:a16="http://schemas.microsoft.com/office/drawing/2014/main" id="{06FE5A48-9EF7-2F86-7173-B2C32A633C5F}"/>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rPr>
              <a:t>Presentation Title</a:t>
            </a:r>
          </a:p>
        </p:txBody>
      </p:sp>
      <p:sp>
        <p:nvSpPr>
          <p:cNvPr id="17" name="Slide Number Placeholder 5">
            <a:extLst>
              <a:ext uri="{FF2B5EF4-FFF2-40B4-BE49-F238E27FC236}">
                <a16:creationId xmlns:a16="http://schemas.microsoft.com/office/drawing/2014/main" id="{29A735D7-2544-D2F1-FCB0-52A9308E7C8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9713C8C-8E70-45D5-AE59-23E60168254E}"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graphicFrame>
        <p:nvGraphicFramePr>
          <p:cNvPr id="8" name="Content Placeholder 2">
            <a:extLst>
              <a:ext uri="{FF2B5EF4-FFF2-40B4-BE49-F238E27FC236}">
                <a16:creationId xmlns:a16="http://schemas.microsoft.com/office/drawing/2014/main" id="{07C79C14-6DB3-88EF-1CE5-3755CB11D68C}"/>
              </a:ext>
            </a:extLst>
          </p:cNvPr>
          <p:cNvGraphicFramePr>
            <a:graphicFrameLocks noGrp="1"/>
          </p:cNvGraphicFramePr>
          <p:nvPr>
            <p:ph idx="1"/>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21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40E85-C174-C80F-6DAD-7C3304042C1F}"/>
              </a:ext>
            </a:extLst>
          </p:cNvPr>
          <p:cNvSpPr>
            <a:spLocks noGrp="1"/>
          </p:cNvSpPr>
          <p:nvPr>
            <p:ph type="title"/>
          </p:nvPr>
        </p:nvSpPr>
        <p:spPr>
          <a:xfrm>
            <a:off x="838200" y="365125"/>
            <a:ext cx="10515600" cy="1325563"/>
          </a:xfrm>
        </p:spPr>
        <p:txBody>
          <a:bodyPr anchor="ctr">
            <a:normAutofit/>
          </a:bodyPr>
          <a:lstStyle/>
          <a:p>
            <a:r>
              <a:rPr lang="en-US" dirty="0"/>
              <a:t>Ireland’s mitigation plan </a:t>
            </a:r>
            <a:endParaRPr lang="en-IE" dirty="0"/>
          </a:p>
        </p:txBody>
      </p:sp>
      <p:graphicFrame>
        <p:nvGraphicFramePr>
          <p:cNvPr id="18" name="Content Placeholder 2">
            <a:extLst>
              <a:ext uri="{FF2B5EF4-FFF2-40B4-BE49-F238E27FC236}">
                <a16:creationId xmlns:a16="http://schemas.microsoft.com/office/drawing/2014/main" id="{B13D7B5F-AE01-7FF1-59D8-1D965D0666EB}"/>
              </a:ext>
            </a:extLst>
          </p:cNvPr>
          <p:cNvGraphicFramePr>
            <a:graphicFrameLocks noGrp="1"/>
          </p:cNvGraphicFramePr>
          <p:nvPr>
            <p:ph idx="1"/>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997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C456-865D-6A57-ABC5-12565992A7AD}"/>
              </a:ext>
            </a:extLst>
          </p:cNvPr>
          <p:cNvSpPr>
            <a:spLocks noGrp="1"/>
          </p:cNvSpPr>
          <p:nvPr>
            <p:ph type="title"/>
          </p:nvPr>
        </p:nvSpPr>
        <p:spPr>
          <a:xfrm>
            <a:off x="838200" y="365125"/>
            <a:ext cx="10515600" cy="1325563"/>
          </a:xfrm>
        </p:spPr>
        <p:txBody>
          <a:bodyPr anchor="ctr">
            <a:normAutofit/>
          </a:bodyPr>
          <a:lstStyle/>
          <a:p>
            <a:r>
              <a:rPr lang="en-US" dirty="0"/>
              <a:t>Sectors involved</a:t>
            </a:r>
            <a:endParaRPr lang="en-IE" dirty="0"/>
          </a:p>
        </p:txBody>
      </p:sp>
      <p:pic>
        <p:nvPicPr>
          <p:cNvPr id="4" name="Picture 3">
            <a:extLst>
              <a:ext uri="{FF2B5EF4-FFF2-40B4-BE49-F238E27FC236}">
                <a16:creationId xmlns:a16="http://schemas.microsoft.com/office/drawing/2014/main" id="{130AEA25-BB5E-3C4D-0057-C23D73B3F456}"/>
              </a:ext>
            </a:extLst>
          </p:cNvPr>
          <p:cNvPicPr>
            <a:picLocks noChangeAspect="1"/>
          </p:cNvPicPr>
          <p:nvPr/>
        </p:nvPicPr>
        <p:blipFill rotWithShape="1">
          <a:blip r:embed="rId2"/>
          <a:srcRect t="8973"/>
          <a:stretch/>
        </p:blipFill>
        <p:spPr>
          <a:xfrm>
            <a:off x="0" y="1843314"/>
            <a:ext cx="12192000" cy="4847772"/>
          </a:xfrm>
          <a:prstGeom prst="rect">
            <a:avLst/>
          </a:prstGeom>
        </p:spPr>
      </p:pic>
    </p:spTree>
    <p:extLst>
      <p:ext uri="{BB962C8B-B14F-4D97-AF65-F5344CB8AC3E}">
        <p14:creationId xmlns:p14="http://schemas.microsoft.com/office/powerpoint/2010/main" val="94251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C456-865D-6A57-ABC5-12565992A7AD}"/>
              </a:ext>
            </a:extLst>
          </p:cNvPr>
          <p:cNvSpPr>
            <a:spLocks noGrp="1"/>
          </p:cNvSpPr>
          <p:nvPr>
            <p:ph type="title"/>
          </p:nvPr>
        </p:nvSpPr>
        <p:spPr>
          <a:xfrm>
            <a:off x="838200" y="365125"/>
            <a:ext cx="10515600" cy="1325563"/>
          </a:xfrm>
        </p:spPr>
        <p:txBody>
          <a:bodyPr anchor="ctr">
            <a:normAutofit/>
          </a:bodyPr>
          <a:lstStyle/>
          <a:p>
            <a:r>
              <a:rPr lang="en-US" dirty="0"/>
              <a:t>Just transition nationally</a:t>
            </a:r>
            <a:endParaRPr lang="en-IE" dirty="0"/>
          </a:p>
        </p:txBody>
      </p:sp>
      <p:pic>
        <p:nvPicPr>
          <p:cNvPr id="5" name="Picture 4">
            <a:extLst>
              <a:ext uri="{FF2B5EF4-FFF2-40B4-BE49-F238E27FC236}">
                <a16:creationId xmlns:a16="http://schemas.microsoft.com/office/drawing/2014/main" id="{E3FB9BB8-2A73-6463-35F9-DB432D8834DC}"/>
              </a:ext>
            </a:extLst>
          </p:cNvPr>
          <p:cNvPicPr>
            <a:picLocks noChangeAspect="1"/>
          </p:cNvPicPr>
          <p:nvPr/>
        </p:nvPicPr>
        <p:blipFill>
          <a:blip r:embed="rId2"/>
          <a:stretch>
            <a:fillRect/>
          </a:stretch>
        </p:blipFill>
        <p:spPr>
          <a:xfrm>
            <a:off x="6905658" y="1738994"/>
            <a:ext cx="4929037" cy="4390571"/>
          </a:xfrm>
          <a:prstGeom prst="rect">
            <a:avLst/>
          </a:prstGeom>
        </p:spPr>
      </p:pic>
      <p:pic>
        <p:nvPicPr>
          <p:cNvPr id="4" name="Picture 3">
            <a:extLst>
              <a:ext uri="{FF2B5EF4-FFF2-40B4-BE49-F238E27FC236}">
                <a16:creationId xmlns:a16="http://schemas.microsoft.com/office/drawing/2014/main" id="{B8874B7A-A1BD-1258-E68A-5C33BF8E4D03}"/>
              </a:ext>
            </a:extLst>
          </p:cNvPr>
          <p:cNvPicPr>
            <a:picLocks noChangeAspect="1"/>
          </p:cNvPicPr>
          <p:nvPr/>
        </p:nvPicPr>
        <p:blipFill>
          <a:blip r:embed="rId3"/>
          <a:stretch>
            <a:fillRect/>
          </a:stretch>
        </p:blipFill>
        <p:spPr>
          <a:xfrm>
            <a:off x="628072" y="2336799"/>
            <a:ext cx="5622142" cy="2605768"/>
          </a:xfrm>
          <a:prstGeom prst="rect">
            <a:avLst/>
          </a:prstGeom>
        </p:spPr>
      </p:pic>
      <p:sp>
        <p:nvSpPr>
          <p:cNvPr id="6" name="TextBox 5">
            <a:extLst>
              <a:ext uri="{FF2B5EF4-FFF2-40B4-BE49-F238E27FC236}">
                <a16:creationId xmlns:a16="http://schemas.microsoft.com/office/drawing/2014/main" id="{FC5B7B22-724B-E587-B4B5-89463ED6F490}"/>
              </a:ext>
            </a:extLst>
          </p:cNvPr>
          <p:cNvSpPr txBox="1"/>
          <p:nvPr/>
        </p:nvSpPr>
        <p:spPr>
          <a:xfrm>
            <a:off x="838200" y="5066163"/>
            <a:ext cx="49290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The government’s Just transition principles </a:t>
            </a:r>
            <a:endParaRPr kumimoji="0" lang="en-IE"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7" name="Picture 6" descr="Icon&#10;&#10;Description automatically generated">
            <a:extLst>
              <a:ext uri="{FF2B5EF4-FFF2-40B4-BE49-F238E27FC236}">
                <a16:creationId xmlns:a16="http://schemas.microsoft.com/office/drawing/2014/main" id="{12CE421B-A516-BCC6-A1B0-7A5D7EC24632}"/>
              </a:ext>
            </a:extLst>
          </p:cNvPr>
          <p:cNvPicPr>
            <a:picLocks noChangeAspect="1"/>
          </p:cNvPicPr>
          <p:nvPr/>
        </p:nvPicPr>
        <p:blipFill>
          <a:blip r:embed="rId4"/>
          <a:stretch>
            <a:fillRect/>
          </a:stretch>
        </p:blipFill>
        <p:spPr>
          <a:xfrm>
            <a:off x="74466" y="6044573"/>
            <a:ext cx="611150" cy="623984"/>
          </a:xfrm>
          <a:prstGeom prst="rect">
            <a:avLst/>
          </a:prstGeom>
        </p:spPr>
      </p:pic>
      <p:sp>
        <p:nvSpPr>
          <p:cNvPr id="8" name="TextBox 7">
            <a:extLst>
              <a:ext uri="{FF2B5EF4-FFF2-40B4-BE49-F238E27FC236}">
                <a16:creationId xmlns:a16="http://schemas.microsoft.com/office/drawing/2014/main" id="{64D3E146-C47E-8C56-AD15-B038FB578973}"/>
              </a:ext>
            </a:extLst>
          </p:cNvPr>
          <p:cNvSpPr txBox="1"/>
          <p:nvPr/>
        </p:nvSpPr>
        <p:spPr>
          <a:xfrm>
            <a:off x="1033223" y="6110701"/>
            <a:ext cx="3475354" cy="369332"/>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Climate Action Plan 2023</a:t>
            </a:r>
            <a:endParaRPr kumimoji="0" lang="en-IE"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07359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5DDD-5040-FBB9-C897-867DFB2138DB}"/>
              </a:ext>
            </a:extLst>
          </p:cNvPr>
          <p:cNvSpPr>
            <a:spLocks noGrp="1"/>
          </p:cNvSpPr>
          <p:nvPr>
            <p:ph type="title"/>
          </p:nvPr>
        </p:nvSpPr>
        <p:spPr>
          <a:xfrm>
            <a:off x="1860368" y="2501537"/>
            <a:ext cx="3731849" cy="2373086"/>
          </a:xfrm>
        </p:spPr>
        <p:txBody>
          <a:bodyPr>
            <a:noAutofit/>
          </a:bodyPr>
          <a:lstStyle/>
          <a:p>
            <a:r>
              <a:rPr lang="en-US" sz="2900" dirty="0"/>
              <a:t>Applying a climate justice lens, what are the key issues in climate policy?</a:t>
            </a:r>
            <a:endParaRPr lang="en-IE" sz="2900" dirty="0"/>
          </a:p>
        </p:txBody>
      </p:sp>
      <p:pic>
        <p:nvPicPr>
          <p:cNvPr id="7" name="Picture 6" descr="Icon&#10;&#10;Description automatically generated">
            <a:extLst>
              <a:ext uri="{FF2B5EF4-FFF2-40B4-BE49-F238E27FC236}">
                <a16:creationId xmlns:a16="http://schemas.microsoft.com/office/drawing/2014/main" id="{F1D3A2A4-2B45-223F-D749-2786E165F144}"/>
              </a:ext>
            </a:extLst>
          </p:cNvPr>
          <p:cNvPicPr>
            <a:picLocks noChangeAspect="1"/>
          </p:cNvPicPr>
          <p:nvPr/>
        </p:nvPicPr>
        <p:blipFill>
          <a:blip r:embed="rId2"/>
          <a:stretch>
            <a:fillRect/>
          </a:stretch>
        </p:blipFill>
        <p:spPr>
          <a:xfrm>
            <a:off x="6467710" y="1542377"/>
            <a:ext cx="5333210" cy="3773246"/>
          </a:xfrm>
          <a:prstGeom prst="rect">
            <a:avLst/>
          </a:prstGeom>
        </p:spPr>
      </p:pic>
    </p:spTree>
    <p:extLst>
      <p:ext uri="{BB962C8B-B14F-4D97-AF65-F5344CB8AC3E}">
        <p14:creationId xmlns:p14="http://schemas.microsoft.com/office/powerpoint/2010/main" val="28812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venn diagram&#10;&#10;Description automatically generated">
            <a:extLst>
              <a:ext uri="{FF2B5EF4-FFF2-40B4-BE49-F238E27FC236}">
                <a16:creationId xmlns:a16="http://schemas.microsoft.com/office/drawing/2014/main" id="{7AC2E18D-B854-06AE-FD0F-7BB497DC87EA}"/>
              </a:ext>
            </a:extLst>
          </p:cNvPr>
          <p:cNvPicPr>
            <a:picLocks noChangeAspect="1"/>
          </p:cNvPicPr>
          <p:nvPr/>
        </p:nvPicPr>
        <p:blipFill>
          <a:blip r:embed="rId2"/>
          <a:stretch>
            <a:fillRect/>
          </a:stretch>
        </p:blipFill>
        <p:spPr>
          <a:xfrm>
            <a:off x="1524000" y="928914"/>
            <a:ext cx="9144000" cy="5929086"/>
          </a:xfrm>
          <a:prstGeom prst="rect">
            <a:avLst/>
          </a:prstGeom>
        </p:spPr>
      </p:pic>
      <p:sp>
        <p:nvSpPr>
          <p:cNvPr id="12" name="Title 11">
            <a:extLst>
              <a:ext uri="{FF2B5EF4-FFF2-40B4-BE49-F238E27FC236}">
                <a16:creationId xmlns:a16="http://schemas.microsoft.com/office/drawing/2014/main" id="{CD77E5FC-FF31-FF11-F7C6-77FC2C5716C9}"/>
              </a:ext>
            </a:extLst>
          </p:cNvPr>
          <p:cNvSpPr>
            <a:spLocks noGrp="1"/>
          </p:cNvSpPr>
          <p:nvPr>
            <p:ph type="title"/>
          </p:nvPr>
        </p:nvSpPr>
        <p:spPr/>
        <p:txBody>
          <a:bodyPr/>
          <a:lstStyle/>
          <a:p>
            <a:r>
              <a:rPr lang="en-US" dirty="0"/>
              <a:t>Adaptation &amp; mitigation </a:t>
            </a:r>
            <a:endParaRPr lang="en-IE" dirty="0"/>
          </a:p>
        </p:txBody>
      </p:sp>
    </p:spTree>
    <p:extLst>
      <p:ext uri="{BB962C8B-B14F-4D97-AF65-F5344CB8AC3E}">
        <p14:creationId xmlns:p14="http://schemas.microsoft.com/office/powerpoint/2010/main" val="221544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4FC7-BA08-444C-826A-C10BACDC1E1E}"/>
              </a:ext>
            </a:extLst>
          </p:cNvPr>
          <p:cNvSpPr>
            <a:spLocks noGrp="1"/>
          </p:cNvSpPr>
          <p:nvPr>
            <p:ph type="title"/>
          </p:nvPr>
        </p:nvSpPr>
        <p:spPr>
          <a:xfrm>
            <a:off x="838200" y="365125"/>
            <a:ext cx="4754828" cy="1325563"/>
          </a:xfrm>
        </p:spPr>
        <p:txBody>
          <a:bodyPr/>
          <a:lstStyle/>
          <a:p>
            <a:r>
              <a:rPr lang="en-US" dirty="0"/>
              <a:t>Climate Justice</a:t>
            </a:r>
            <a:endParaRPr lang="en-IE" dirty="0"/>
          </a:p>
        </p:txBody>
      </p:sp>
      <p:pic>
        <p:nvPicPr>
          <p:cNvPr id="8" name="Picture 7">
            <a:extLst>
              <a:ext uri="{FF2B5EF4-FFF2-40B4-BE49-F238E27FC236}">
                <a16:creationId xmlns:a16="http://schemas.microsoft.com/office/drawing/2014/main" id="{9F407604-43E3-4B97-81EC-5AA990DC5593}"/>
              </a:ext>
            </a:extLst>
          </p:cNvPr>
          <p:cNvPicPr>
            <a:picLocks noChangeAspect="1"/>
          </p:cNvPicPr>
          <p:nvPr/>
        </p:nvPicPr>
        <p:blipFill>
          <a:blip r:embed="rId2"/>
          <a:stretch>
            <a:fillRect/>
          </a:stretch>
        </p:blipFill>
        <p:spPr>
          <a:xfrm>
            <a:off x="5889084" y="773428"/>
            <a:ext cx="5836171" cy="5719447"/>
          </a:xfrm>
          <a:prstGeom prst="rect">
            <a:avLst/>
          </a:prstGeom>
        </p:spPr>
      </p:pic>
      <p:sp>
        <p:nvSpPr>
          <p:cNvPr id="10" name="TextBox 9">
            <a:extLst>
              <a:ext uri="{FF2B5EF4-FFF2-40B4-BE49-F238E27FC236}">
                <a16:creationId xmlns:a16="http://schemas.microsoft.com/office/drawing/2014/main" id="{84366E47-AA58-41A2-9931-8F7F2AC14D6E}"/>
              </a:ext>
            </a:extLst>
          </p:cNvPr>
          <p:cNvSpPr txBox="1"/>
          <p:nvPr/>
        </p:nvSpPr>
        <p:spPr>
          <a:xfrm>
            <a:off x="1505710" y="5856490"/>
            <a:ext cx="4087318" cy="646331"/>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entury Gothic"/>
                <a:ea typeface="+mn-ea"/>
                <a:cs typeface="+mn-cs"/>
                <a:hlinkClick r:id="rId3"/>
              </a:rPr>
              <a:t>The Mary Robinson Foundation –Climate Justice</a:t>
            </a:r>
            <a:endParaRPr kumimoji="0" lang="en-IE"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13" name="Picture 12" descr="A picture containing text, person, indoor, suit&#10;&#10;Description automatically generated">
            <a:extLst>
              <a:ext uri="{FF2B5EF4-FFF2-40B4-BE49-F238E27FC236}">
                <a16:creationId xmlns:a16="http://schemas.microsoft.com/office/drawing/2014/main" id="{A4E57F51-294A-4917-9EA2-3BC0B7103E7B}"/>
              </a:ext>
            </a:extLst>
          </p:cNvPr>
          <p:cNvPicPr>
            <a:picLocks noChangeAspect="1"/>
          </p:cNvPicPr>
          <p:nvPr/>
        </p:nvPicPr>
        <p:blipFill>
          <a:blip r:embed="rId4"/>
          <a:stretch>
            <a:fillRect/>
          </a:stretch>
        </p:blipFill>
        <p:spPr>
          <a:xfrm>
            <a:off x="675651" y="1832926"/>
            <a:ext cx="4514850" cy="3600450"/>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79867423-9E96-C742-73AF-59347937BB97}"/>
              </a:ext>
            </a:extLst>
          </p:cNvPr>
          <p:cNvPicPr>
            <a:picLocks noChangeAspect="1"/>
          </p:cNvPicPr>
          <p:nvPr/>
        </p:nvPicPr>
        <p:blipFill>
          <a:blip r:embed="rId5"/>
          <a:stretch>
            <a:fillRect/>
          </a:stretch>
        </p:blipFill>
        <p:spPr>
          <a:xfrm>
            <a:off x="318717" y="5575614"/>
            <a:ext cx="1038965" cy="1038965"/>
          </a:xfrm>
          <a:prstGeom prst="rect">
            <a:avLst/>
          </a:prstGeom>
        </p:spPr>
      </p:pic>
    </p:spTree>
    <p:extLst>
      <p:ext uri="{BB962C8B-B14F-4D97-AF65-F5344CB8AC3E}">
        <p14:creationId xmlns:p14="http://schemas.microsoft.com/office/powerpoint/2010/main" val="2149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F713-70E7-B188-3E0E-C965B3EFFEEC}"/>
              </a:ext>
            </a:extLst>
          </p:cNvPr>
          <p:cNvSpPr>
            <a:spLocks noGrp="1"/>
          </p:cNvSpPr>
          <p:nvPr>
            <p:ph type="title"/>
          </p:nvPr>
        </p:nvSpPr>
        <p:spPr>
          <a:xfrm>
            <a:off x="838200" y="365125"/>
            <a:ext cx="10515600" cy="1325563"/>
          </a:xfrm>
        </p:spPr>
        <p:txBody>
          <a:bodyPr anchor="ctr">
            <a:normAutofit/>
          </a:bodyPr>
          <a:lstStyle/>
          <a:p>
            <a:r>
              <a:rPr lang="en-US" dirty="0"/>
              <a:t>Just transition</a:t>
            </a:r>
            <a:endParaRPr lang="en-IE" dirty="0"/>
          </a:p>
        </p:txBody>
      </p:sp>
      <p:sp>
        <p:nvSpPr>
          <p:cNvPr id="3" name="Content Placeholder 2">
            <a:extLst>
              <a:ext uri="{FF2B5EF4-FFF2-40B4-BE49-F238E27FC236}">
                <a16:creationId xmlns:a16="http://schemas.microsoft.com/office/drawing/2014/main" id="{03CCF280-EDDD-F065-F377-56D62F5A40E9}"/>
              </a:ext>
            </a:extLst>
          </p:cNvPr>
          <p:cNvSpPr>
            <a:spLocks noGrp="1"/>
          </p:cNvSpPr>
          <p:nvPr>
            <p:ph sz="half" idx="1"/>
          </p:nvPr>
        </p:nvSpPr>
        <p:spPr>
          <a:xfrm>
            <a:off x="838200" y="2011680"/>
            <a:ext cx="3556819" cy="4160520"/>
          </a:xfrm>
        </p:spPr>
        <p:txBody>
          <a:bodyPr>
            <a:normAutofit lnSpcReduction="10000"/>
          </a:bodyPr>
          <a:lstStyle/>
          <a:p>
            <a:pPr algn="just" rtl="0">
              <a:spcBef>
                <a:spcPts val="1000"/>
              </a:spcBef>
              <a:spcAft>
                <a:spcPts val="0"/>
              </a:spcAft>
            </a:pPr>
            <a:r>
              <a:rPr lang="en-US" sz="1800" b="0" i="0" u="none" strike="noStrike" dirty="0">
                <a:solidFill>
                  <a:srgbClr val="000000"/>
                </a:solidFill>
                <a:effectLst/>
                <a:latin typeface="Century Gothic (Body)"/>
              </a:rPr>
              <a:t>Emerged from the trade union movement in the 1970s - today focuses on protecting workers rights in the shift away from carbon intensive industries </a:t>
            </a:r>
          </a:p>
          <a:p>
            <a:pPr algn="just" rtl="0">
              <a:spcBef>
                <a:spcPts val="1000"/>
              </a:spcBef>
              <a:spcAft>
                <a:spcPts val="0"/>
              </a:spcAft>
            </a:pPr>
            <a:r>
              <a:rPr lang="en-US" sz="1800" dirty="0">
                <a:solidFill>
                  <a:srgbClr val="000000"/>
                </a:solidFill>
                <a:latin typeface="Century Gothic (Body)"/>
              </a:rPr>
              <a:t>R</a:t>
            </a:r>
            <a:r>
              <a:rPr lang="en-US" sz="1800" b="0" i="0" u="none" strike="noStrike" dirty="0">
                <a:solidFill>
                  <a:srgbClr val="000000"/>
                </a:solidFill>
                <a:effectLst/>
                <a:latin typeface="Century Gothic (Body)"/>
              </a:rPr>
              <a:t>ecognised in the 2015 Paris Agreement. </a:t>
            </a:r>
          </a:p>
          <a:p>
            <a:pPr algn="just" rtl="0">
              <a:spcBef>
                <a:spcPts val="1000"/>
              </a:spcBef>
              <a:spcAft>
                <a:spcPts val="0"/>
              </a:spcAft>
            </a:pPr>
            <a:r>
              <a:rPr lang="en-US" sz="1800" b="0" i="0" u="none" strike="noStrike" dirty="0">
                <a:solidFill>
                  <a:srgbClr val="000000"/>
                </a:solidFill>
                <a:effectLst/>
                <a:latin typeface="Century Gothic (Body)"/>
              </a:rPr>
              <a:t>A just transition </a:t>
            </a:r>
            <a:r>
              <a:rPr lang="en-US" sz="1800" b="0" i="0" u="none" strike="noStrike" dirty="0" err="1">
                <a:solidFill>
                  <a:srgbClr val="000000"/>
                </a:solidFill>
                <a:effectLst/>
                <a:latin typeface="Century Gothic (Body)"/>
              </a:rPr>
              <a:t>emphasises</a:t>
            </a:r>
            <a:r>
              <a:rPr lang="en-US" sz="1800" b="0" i="0" u="none" strike="noStrike" dirty="0">
                <a:solidFill>
                  <a:srgbClr val="000000"/>
                </a:solidFill>
                <a:effectLst/>
                <a:latin typeface="Century Gothic (Body)"/>
              </a:rPr>
              <a:t> justice and equity in climate policy making, placing the rights of workers and the most </a:t>
            </a:r>
            <a:r>
              <a:rPr lang="en-US" sz="1800" b="0" i="0" u="none" strike="noStrike" dirty="0" err="1">
                <a:solidFill>
                  <a:srgbClr val="000000"/>
                </a:solidFill>
                <a:effectLst/>
                <a:latin typeface="Century Gothic (Body)"/>
              </a:rPr>
              <a:t>marginalised</a:t>
            </a:r>
            <a:r>
              <a:rPr lang="en-US" sz="1800" b="0" i="0" u="none" strike="noStrike" dirty="0">
                <a:solidFill>
                  <a:srgbClr val="000000"/>
                </a:solidFill>
                <a:effectLst/>
                <a:latin typeface="Century Gothic (Body)"/>
              </a:rPr>
              <a:t> front and </a:t>
            </a:r>
            <a:r>
              <a:rPr lang="en-US" sz="1800" b="0" i="0" u="none" strike="noStrike" dirty="0" err="1">
                <a:solidFill>
                  <a:srgbClr val="000000"/>
                </a:solidFill>
                <a:effectLst/>
                <a:latin typeface="Century Gothic (Body)"/>
              </a:rPr>
              <a:t>centre</a:t>
            </a:r>
            <a:r>
              <a:rPr lang="en-US" sz="1800" b="0" i="0" u="none" strike="noStrike" dirty="0">
                <a:solidFill>
                  <a:srgbClr val="000000"/>
                </a:solidFill>
                <a:effectLst/>
                <a:latin typeface="Century Gothic (Body)"/>
              </a:rPr>
              <a:t> in the energy transition. </a:t>
            </a:r>
            <a:endParaRPr lang="en-US" dirty="0">
              <a:effectLst/>
              <a:latin typeface="Century Gothic (Body)"/>
            </a:endParaRPr>
          </a:p>
        </p:txBody>
      </p:sp>
      <p:pic>
        <p:nvPicPr>
          <p:cNvPr id="8" name="Picture 7" descr="A group of people holding a banner&#10;&#10;Description automatically generated">
            <a:extLst>
              <a:ext uri="{FF2B5EF4-FFF2-40B4-BE49-F238E27FC236}">
                <a16:creationId xmlns:a16="http://schemas.microsoft.com/office/drawing/2014/main" id="{74E8799D-34CF-23D1-4950-826472B71E4F}"/>
              </a:ext>
            </a:extLst>
          </p:cNvPr>
          <p:cNvPicPr>
            <a:picLocks noChangeAspect="1"/>
          </p:cNvPicPr>
          <p:nvPr/>
        </p:nvPicPr>
        <p:blipFill>
          <a:blip r:embed="rId2"/>
          <a:stretch>
            <a:fillRect/>
          </a:stretch>
        </p:blipFill>
        <p:spPr>
          <a:xfrm>
            <a:off x="4892532" y="2318446"/>
            <a:ext cx="7093974" cy="3546987"/>
          </a:xfrm>
          <a:prstGeom prst="rect">
            <a:avLst/>
          </a:prstGeom>
          <a:noFill/>
        </p:spPr>
      </p:pic>
    </p:spTree>
    <p:extLst>
      <p:ext uri="{BB962C8B-B14F-4D97-AF65-F5344CB8AC3E}">
        <p14:creationId xmlns:p14="http://schemas.microsoft.com/office/powerpoint/2010/main" val="143200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F713-70E7-B188-3E0E-C965B3EFFEEC}"/>
              </a:ext>
            </a:extLst>
          </p:cNvPr>
          <p:cNvSpPr>
            <a:spLocks noGrp="1"/>
          </p:cNvSpPr>
          <p:nvPr>
            <p:ph type="title"/>
          </p:nvPr>
        </p:nvSpPr>
        <p:spPr/>
        <p:txBody>
          <a:bodyPr/>
          <a:lstStyle/>
          <a:p>
            <a:r>
              <a:rPr lang="en-US" dirty="0"/>
              <a:t>Sustainable development </a:t>
            </a:r>
            <a:endParaRPr lang="en-IE" dirty="0"/>
          </a:p>
        </p:txBody>
      </p:sp>
      <p:sp>
        <p:nvSpPr>
          <p:cNvPr id="3" name="Content Placeholder 2">
            <a:extLst>
              <a:ext uri="{FF2B5EF4-FFF2-40B4-BE49-F238E27FC236}">
                <a16:creationId xmlns:a16="http://schemas.microsoft.com/office/drawing/2014/main" id="{03CCF280-EDDD-F065-F377-56D62F5A40E9}"/>
              </a:ext>
            </a:extLst>
          </p:cNvPr>
          <p:cNvSpPr>
            <a:spLocks noGrp="1"/>
          </p:cNvSpPr>
          <p:nvPr>
            <p:ph idx="1"/>
          </p:nvPr>
        </p:nvSpPr>
        <p:spPr>
          <a:xfrm>
            <a:off x="2514600" y="2011680"/>
            <a:ext cx="8839200" cy="1862575"/>
          </a:xfrm>
        </p:spPr>
        <p:txBody>
          <a:bodyPr>
            <a:normAutofit/>
          </a:bodyPr>
          <a:lstStyle/>
          <a:p>
            <a:pPr marL="0" indent="0">
              <a:buNone/>
            </a:pPr>
            <a:r>
              <a:rPr lang="en-GB" sz="2500" dirty="0">
                <a:latin typeface="Century Gothic (Body)"/>
              </a:rPr>
              <a:t>"Sustainable development is development that meets </a:t>
            </a:r>
            <a:r>
              <a:rPr lang="en-GB" sz="2500" i="1" dirty="0">
                <a:latin typeface="Century Gothic (Body)"/>
              </a:rPr>
              <a:t>the needs of the present without compromising </a:t>
            </a:r>
            <a:r>
              <a:rPr lang="en-GB" sz="2500" dirty="0">
                <a:latin typeface="Century Gothic (Body)"/>
              </a:rPr>
              <a:t>the ability of future generations to meet their own needs”</a:t>
            </a:r>
            <a:endParaRPr lang="en-IE" sz="2500" dirty="0">
              <a:latin typeface="Century Gothic (Body)"/>
            </a:endParaRPr>
          </a:p>
        </p:txBody>
      </p:sp>
      <p:sp>
        <p:nvSpPr>
          <p:cNvPr id="9" name="TextBox 8">
            <a:extLst>
              <a:ext uri="{FF2B5EF4-FFF2-40B4-BE49-F238E27FC236}">
                <a16:creationId xmlns:a16="http://schemas.microsoft.com/office/drawing/2014/main" id="{BB4B9C90-9DB4-7483-76D3-D5B31F682C2C}"/>
              </a:ext>
            </a:extLst>
          </p:cNvPr>
          <p:cNvSpPr txBox="1"/>
          <p:nvPr/>
        </p:nvSpPr>
        <p:spPr>
          <a:xfrm>
            <a:off x="1453796" y="4298418"/>
            <a:ext cx="753780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500" b="1" i="0" u="none" strike="noStrike" kern="1200" cap="none" spc="0" normalizeH="0" baseline="0" noProof="0" dirty="0">
                <a:ln>
                  <a:noFill/>
                </a:ln>
                <a:solidFill>
                  <a:prstClr val="black"/>
                </a:solidFill>
                <a:effectLst/>
                <a:uLnTx/>
                <a:uFillTx/>
                <a:latin typeface="Century Gothic"/>
                <a:ea typeface="+mn-ea"/>
                <a:cs typeface="+mn-cs"/>
              </a:rPr>
              <a:t>Just sustainability: </a:t>
            </a:r>
            <a:r>
              <a:rPr kumimoji="0" lang="en-IE" sz="2500" b="0" i="0" u="none" strike="noStrike" kern="1200" cap="none" spc="0" normalizeH="0" baseline="0" noProof="0" dirty="0">
                <a:ln>
                  <a:noFill/>
                </a:ln>
                <a:solidFill>
                  <a:prstClr val="black"/>
                </a:solidFill>
                <a:effectLst/>
                <a:uLnTx/>
                <a:uFillTx/>
                <a:latin typeface="Century Gothic"/>
                <a:ea typeface="+mn-ea"/>
                <a:cs typeface="+mn-cs"/>
              </a:rPr>
              <a:t>“to ensure a better quality of life for all, now, and into the future, in a just and equitable manner, while living with the limits of supporting eco-systems” </a:t>
            </a:r>
          </a:p>
        </p:txBody>
      </p:sp>
      <p:pic>
        <p:nvPicPr>
          <p:cNvPr id="11" name="Picture 10" descr="Shape&#10;&#10;Description automatically generated with low confidence">
            <a:extLst>
              <a:ext uri="{FF2B5EF4-FFF2-40B4-BE49-F238E27FC236}">
                <a16:creationId xmlns:a16="http://schemas.microsoft.com/office/drawing/2014/main" id="{E9FD9220-53BD-9F25-B18D-A567FD4ED7F3}"/>
              </a:ext>
            </a:extLst>
          </p:cNvPr>
          <p:cNvPicPr>
            <a:picLocks noChangeAspect="1"/>
          </p:cNvPicPr>
          <p:nvPr/>
        </p:nvPicPr>
        <p:blipFill>
          <a:blip r:embed="rId2"/>
          <a:stretch>
            <a:fillRect/>
          </a:stretch>
        </p:blipFill>
        <p:spPr>
          <a:xfrm>
            <a:off x="300082" y="6058265"/>
            <a:ext cx="619035" cy="619035"/>
          </a:xfrm>
          <a:prstGeom prst="rect">
            <a:avLst/>
          </a:prstGeom>
        </p:spPr>
      </p:pic>
      <p:sp>
        <p:nvSpPr>
          <p:cNvPr id="12" name="TextBox 11">
            <a:extLst>
              <a:ext uri="{FF2B5EF4-FFF2-40B4-BE49-F238E27FC236}">
                <a16:creationId xmlns:a16="http://schemas.microsoft.com/office/drawing/2014/main" id="{F48BBDC4-BB60-F541-7774-850C61544A2B}"/>
              </a:ext>
            </a:extLst>
          </p:cNvPr>
          <p:cNvSpPr txBox="1"/>
          <p:nvPr/>
        </p:nvSpPr>
        <p:spPr>
          <a:xfrm>
            <a:off x="1221756" y="6297319"/>
            <a:ext cx="4874244" cy="369332"/>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entury Gothic"/>
                <a:ea typeface="+mn-ea"/>
                <a:cs typeface="+mn-cs"/>
              </a:rPr>
              <a:t>Julian Agyeman’s </a:t>
            </a:r>
            <a:r>
              <a:rPr kumimoji="0" lang="en-IE" sz="1800" b="0" i="1" u="none" strike="noStrike" kern="1200" cap="none" spc="0" normalizeH="0" baseline="0" noProof="0" dirty="0">
                <a:ln>
                  <a:noFill/>
                </a:ln>
                <a:solidFill>
                  <a:prstClr val="black"/>
                </a:solidFill>
                <a:effectLst/>
                <a:uLnTx/>
                <a:uFillTx/>
                <a:latin typeface="Century Gothic"/>
                <a:ea typeface="+mn-ea"/>
                <a:cs typeface="+mn-cs"/>
              </a:rPr>
              <a:t>Just </a:t>
            </a:r>
            <a:r>
              <a:rPr kumimoji="0" lang="en-IE" sz="1800" b="0" i="1" u="none" strike="noStrike" kern="1200" cap="none" spc="0" normalizeH="0" baseline="0" noProof="0" dirty="0" err="1">
                <a:ln>
                  <a:noFill/>
                </a:ln>
                <a:solidFill>
                  <a:prstClr val="black"/>
                </a:solidFill>
                <a:effectLst/>
                <a:uLnTx/>
                <a:uFillTx/>
                <a:latin typeface="Century Gothic"/>
                <a:ea typeface="+mn-ea"/>
                <a:cs typeface="+mn-cs"/>
              </a:rPr>
              <a:t>Sustainabilities</a:t>
            </a:r>
            <a:endParaRPr kumimoji="0" lang="en-IE"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4" name="Picture 3" descr="A person posing for the camera&#10;&#10;Description generated with very high confidence">
            <a:extLst>
              <a:ext uri="{FF2B5EF4-FFF2-40B4-BE49-F238E27FC236}">
                <a16:creationId xmlns:a16="http://schemas.microsoft.com/office/drawing/2014/main" id="{96FB456E-7274-4B52-B0B9-E0B91175EB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0082" y="1902576"/>
            <a:ext cx="2133600" cy="1583690"/>
          </a:xfrm>
          <a:prstGeom prst="rect">
            <a:avLst/>
          </a:prstGeom>
        </p:spPr>
      </p:pic>
      <p:pic>
        <p:nvPicPr>
          <p:cNvPr id="6" name="Picture 5" descr="A person with a beard&#10;&#10;Description automatically generated with low confidence">
            <a:extLst>
              <a:ext uri="{FF2B5EF4-FFF2-40B4-BE49-F238E27FC236}">
                <a16:creationId xmlns:a16="http://schemas.microsoft.com/office/drawing/2014/main" id="{80539D06-B065-26D7-A478-85A863E1B0DC}"/>
              </a:ext>
            </a:extLst>
          </p:cNvPr>
          <p:cNvPicPr>
            <a:picLocks noChangeAspect="1"/>
          </p:cNvPicPr>
          <p:nvPr/>
        </p:nvPicPr>
        <p:blipFill>
          <a:blip r:embed="rId4"/>
          <a:stretch>
            <a:fillRect/>
          </a:stretch>
        </p:blipFill>
        <p:spPr>
          <a:xfrm>
            <a:off x="9475763" y="3882755"/>
            <a:ext cx="2175510" cy="2175510"/>
          </a:xfrm>
          <a:prstGeom prst="rect">
            <a:avLst/>
          </a:prstGeom>
        </p:spPr>
      </p:pic>
    </p:spTree>
    <p:extLst>
      <p:ext uri="{BB962C8B-B14F-4D97-AF65-F5344CB8AC3E}">
        <p14:creationId xmlns:p14="http://schemas.microsoft.com/office/powerpoint/2010/main" val="36462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FA55E83C-D8A0-48E4-9434-FDB2CBD70557}"/>
              </a:ext>
            </a:extLst>
          </p:cNvPr>
          <p:cNvPicPr>
            <a:picLocks noChangeAspect="1"/>
          </p:cNvPicPr>
          <p:nvPr/>
        </p:nvPicPr>
        <p:blipFill>
          <a:blip r:embed="rId2"/>
          <a:stretch>
            <a:fillRect/>
          </a:stretch>
        </p:blipFill>
        <p:spPr>
          <a:xfrm>
            <a:off x="6096000" y="542718"/>
            <a:ext cx="6177567" cy="6040962"/>
          </a:xfrm>
          <a:prstGeom prst="rect">
            <a:avLst/>
          </a:prstGeom>
        </p:spPr>
      </p:pic>
      <p:sp>
        <p:nvSpPr>
          <p:cNvPr id="2" name="Title 1">
            <a:extLst>
              <a:ext uri="{FF2B5EF4-FFF2-40B4-BE49-F238E27FC236}">
                <a16:creationId xmlns:a16="http://schemas.microsoft.com/office/drawing/2014/main" id="{A9FC451C-6D9A-4496-9088-9638D1D98832}"/>
              </a:ext>
            </a:extLst>
          </p:cNvPr>
          <p:cNvSpPr>
            <a:spLocks noGrp="1"/>
          </p:cNvSpPr>
          <p:nvPr>
            <p:ph type="title"/>
          </p:nvPr>
        </p:nvSpPr>
        <p:spPr>
          <a:xfrm>
            <a:off x="558383" y="481713"/>
            <a:ext cx="10515600" cy="1325563"/>
          </a:xfrm>
        </p:spPr>
        <p:txBody>
          <a:bodyPr/>
          <a:lstStyle/>
          <a:p>
            <a:r>
              <a:rPr lang="en-US" dirty="0"/>
              <a:t>Doughnut economics</a:t>
            </a:r>
            <a:endParaRPr lang="en-IE" dirty="0"/>
          </a:p>
        </p:txBody>
      </p:sp>
      <p:sp>
        <p:nvSpPr>
          <p:cNvPr id="9" name="Content Placeholder 3">
            <a:extLst>
              <a:ext uri="{FF2B5EF4-FFF2-40B4-BE49-F238E27FC236}">
                <a16:creationId xmlns:a16="http://schemas.microsoft.com/office/drawing/2014/main" id="{F8DEB910-CC28-4945-89FD-6ADC4D11B73D}"/>
              </a:ext>
            </a:extLst>
          </p:cNvPr>
          <p:cNvSpPr txBox="1">
            <a:spLocks/>
          </p:cNvSpPr>
          <p:nvPr/>
        </p:nvSpPr>
        <p:spPr>
          <a:xfrm>
            <a:off x="447900" y="1980053"/>
            <a:ext cx="5368283" cy="3356445"/>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300" b="0" i="0" u="none" strike="noStrike" kern="1200" cap="none" spc="0" normalizeH="0" baseline="0" noProof="0" dirty="0">
                <a:ln>
                  <a:noFill/>
                </a:ln>
                <a:solidFill>
                  <a:prstClr val="black"/>
                </a:solidFill>
                <a:effectLst/>
                <a:uLnTx/>
                <a:uFillTx/>
                <a:latin typeface="Century Gothic"/>
                <a:ea typeface="+mn-ea"/>
                <a:cs typeface="+mn-cs"/>
              </a:rPr>
              <a:t>Key challenge of sustainable development is to remain within the ‘doughnut’ – meeting the basic needs and protecting the human rights of all, without overshooting the planetary boundaries. </a:t>
            </a:r>
            <a:endParaRPr kumimoji="0" lang="en-IE" sz="23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 name="TextBox 12">
            <a:extLst>
              <a:ext uri="{FF2B5EF4-FFF2-40B4-BE49-F238E27FC236}">
                <a16:creationId xmlns:a16="http://schemas.microsoft.com/office/drawing/2014/main" id="{3ADB4A2F-FEAC-40AD-9CA1-10B0FFE4D2C6}"/>
              </a:ext>
            </a:extLst>
          </p:cNvPr>
          <p:cNvSpPr txBox="1"/>
          <p:nvPr/>
        </p:nvSpPr>
        <p:spPr>
          <a:xfrm>
            <a:off x="1033223" y="6110701"/>
            <a:ext cx="3475354" cy="369332"/>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hlinkClick r:id="rId3"/>
              </a:rPr>
              <a:t>TED Talk from Kate Raworth</a:t>
            </a:r>
            <a:endParaRPr kumimoji="0" lang="en-IE"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3" name="Picture 2" descr="Icon&#10;&#10;Description automatically generated">
            <a:extLst>
              <a:ext uri="{FF2B5EF4-FFF2-40B4-BE49-F238E27FC236}">
                <a16:creationId xmlns:a16="http://schemas.microsoft.com/office/drawing/2014/main" id="{D50C38E5-B59F-9163-AB17-CE7C9F968D5C}"/>
              </a:ext>
            </a:extLst>
          </p:cNvPr>
          <p:cNvPicPr>
            <a:picLocks noChangeAspect="1"/>
          </p:cNvPicPr>
          <p:nvPr/>
        </p:nvPicPr>
        <p:blipFill>
          <a:blip r:embed="rId4"/>
          <a:stretch>
            <a:fillRect/>
          </a:stretch>
        </p:blipFill>
        <p:spPr>
          <a:xfrm>
            <a:off x="127447" y="5855381"/>
            <a:ext cx="861872" cy="879971"/>
          </a:xfrm>
          <a:prstGeom prst="rect">
            <a:avLst/>
          </a:prstGeom>
        </p:spPr>
      </p:pic>
    </p:spTree>
    <p:extLst>
      <p:ext uri="{BB962C8B-B14F-4D97-AF65-F5344CB8AC3E}">
        <p14:creationId xmlns:p14="http://schemas.microsoft.com/office/powerpoint/2010/main" val="279594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45B62-C5E6-4E74-A075-7A3F76331959}"/>
              </a:ext>
            </a:extLst>
          </p:cNvPr>
          <p:cNvSpPr>
            <a:spLocks noGrp="1"/>
          </p:cNvSpPr>
          <p:nvPr>
            <p:ph type="title"/>
          </p:nvPr>
        </p:nvSpPr>
        <p:spPr/>
        <p:txBody>
          <a:bodyPr/>
          <a:lstStyle/>
          <a:p>
            <a:r>
              <a:rPr lang="en-US" dirty="0"/>
              <a:t>Evolving policy landscape </a:t>
            </a:r>
            <a:endParaRPr lang="en-IE" dirty="0"/>
          </a:p>
        </p:txBody>
      </p:sp>
      <p:pic>
        <p:nvPicPr>
          <p:cNvPr id="13" name="Content Placeholder 12" descr="A picture containing logo&#10;&#10;Description automatically generated">
            <a:extLst>
              <a:ext uri="{FF2B5EF4-FFF2-40B4-BE49-F238E27FC236}">
                <a16:creationId xmlns:a16="http://schemas.microsoft.com/office/drawing/2014/main" id="{4844A02D-51DB-47C1-9539-9A43BAC64E80}"/>
              </a:ext>
            </a:extLst>
          </p:cNvPr>
          <p:cNvPicPr>
            <a:picLocks noGrp="1" noChangeAspect="1"/>
          </p:cNvPicPr>
          <p:nvPr>
            <p:ph sz="quarter" idx="4"/>
          </p:nvPr>
        </p:nvPicPr>
        <p:blipFill>
          <a:blip r:embed="rId2"/>
          <a:stretch>
            <a:fillRect/>
          </a:stretch>
        </p:blipFill>
        <p:spPr>
          <a:xfrm>
            <a:off x="284129" y="3928667"/>
            <a:ext cx="1242859" cy="1695985"/>
          </a:xfrm>
        </p:spPr>
      </p:pic>
      <p:pic>
        <p:nvPicPr>
          <p:cNvPr id="16" name="Picture 15" descr="Chart, sunburst chart&#10;&#10;Description automatically generated">
            <a:extLst>
              <a:ext uri="{FF2B5EF4-FFF2-40B4-BE49-F238E27FC236}">
                <a16:creationId xmlns:a16="http://schemas.microsoft.com/office/drawing/2014/main" id="{77568321-3F6F-4924-A872-44F5E4EA7E87}"/>
              </a:ext>
            </a:extLst>
          </p:cNvPr>
          <p:cNvPicPr>
            <a:picLocks noChangeAspect="1"/>
          </p:cNvPicPr>
          <p:nvPr/>
        </p:nvPicPr>
        <p:blipFill>
          <a:blip r:embed="rId3"/>
          <a:stretch>
            <a:fillRect/>
          </a:stretch>
        </p:blipFill>
        <p:spPr>
          <a:xfrm>
            <a:off x="1487966" y="5132161"/>
            <a:ext cx="1360714" cy="1360714"/>
          </a:xfrm>
          <a:prstGeom prst="rect">
            <a:avLst/>
          </a:prstGeom>
        </p:spPr>
      </p:pic>
      <p:pic>
        <p:nvPicPr>
          <p:cNvPr id="23" name="Picture 22" descr="Diagram&#10;&#10;Description automatically generated">
            <a:extLst>
              <a:ext uri="{FF2B5EF4-FFF2-40B4-BE49-F238E27FC236}">
                <a16:creationId xmlns:a16="http://schemas.microsoft.com/office/drawing/2014/main" id="{ED6F71B4-6972-4A39-93A6-3167BE7072BA}"/>
              </a:ext>
            </a:extLst>
          </p:cNvPr>
          <p:cNvPicPr>
            <a:picLocks noChangeAspect="1"/>
          </p:cNvPicPr>
          <p:nvPr/>
        </p:nvPicPr>
        <p:blipFill>
          <a:blip r:embed="rId4"/>
          <a:stretch>
            <a:fillRect/>
          </a:stretch>
        </p:blipFill>
        <p:spPr>
          <a:xfrm>
            <a:off x="3526506" y="5132161"/>
            <a:ext cx="2623457" cy="976122"/>
          </a:xfrm>
          <a:prstGeom prst="rect">
            <a:avLst/>
          </a:prstGeom>
        </p:spPr>
      </p:pic>
      <p:pic>
        <p:nvPicPr>
          <p:cNvPr id="25" name="Picture 24">
            <a:extLst>
              <a:ext uri="{FF2B5EF4-FFF2-40B4-BE49-F238E27FC236}">
                <a16:creationId xmlns:a16="http://schemas.microsoft.com/office/drawing/2014/main" id="{6EF39A25-D0D3-4E2F-A26F-9FB69FAB3BBB}"/>
              </a:ext>
            </a:extLst>
          </p:cNvPr>
          <p:cNvPicPr>
            <a:picLocks noChangeAspect="1"/>
          </p:cNvPicPr>
          <p:nvPr/>
        </p:nvPicPr>
        <p:blipFill>
          <a:blip r:embed="rId5"/>
          <a:stretch>
            <a:fillRect/>
          </a:stretch>
        </p:blipFill>
        <p:spPr>
          <a:xfrm>
            <a:off x="9363761" y="5286629"/>
            <a:ext cx="2404802" cy="667186"/>
          </a:xfrm>
          <a:prstGeom prst="rect">
            <a:avLst/>
          </a:prstGeom>
        </p:spPr>
      </p:pic>
      <p:pic>
        <p:nvPicPr>
          <p:cNvPr id="9" name="Picture 8">
            <a:extLst>
              <a:ext uri="{FF2B5EF4-FFF2-40B4-BE49-F238E27FC236}">
                <a16:creationId xmlns:a16="http://schemas.microsoft.com/office/drawing/2014/main" id="{A8A0AA01-A25A-41BB-BB5D-27BD044C859C}"/>
              </a:ext>
            </a:extLst>
          </p:cNvPr>
          <p:cNvPicPr>
            <a:picLocks noChangeAspect="1"/>
          </p:cNvPicPr>
          <p:nvPr/>
        </p:nvPicPr>
        <p:blipFill>
          <a:blip r:embed="rId6"/>
          <a:stretch>
            <a:fillRect/>
          </a:stretch>
        </p:blipFill>
        <p:spPr>
          <a:xfrm>
            <a:off x="3168478" y="1570862"/>
            <a:ext cx="2545225" cy="3029493"/>
          </a:xfrm>
          <a:prstGeom prst="rect">
            <a:avLst/>
          </a:prstGeom>
        </p:spPr>
      </p:pic>
      <p:pic>
        <p:nvPicPr>
          <p:cNvPr id="27" name="Picture 26">
            <a:extLst>
              <a:ext uri="{FF2B5EF4-FFF2-40B4-BE49-F238E27FC236}">
                <a16:creationId xmlns:a16="http://schemas.microsoft.com/office/drawing/2014/main" id="{B5DF64CA-CE31-48FA-8583-DFE16FAD592A}"/>
              </a:ext>
            </a:extLst>
          </p:cNvPr>
          <p:cNvPicPr>
            <a:picLocks noChangeAspect="1"/>
          </p:cNvPicPr>
          <p:nvPr/>
        </p:nvPicPr>
        <p:blipFill>
          <a:blip r:embed="rId7"/>
          <a:stretch>
            <a:fillRect/>
          </a:stretch>
        </p:blipFill>
        <p:spPr>
          <a:xfrm>
            <a:off x="8787238" y="1371109"/>
            <a:ext cx="2981325" cy="3429000"/>
          </a:xfrm>
          <a:prstGeom prst="rect">
            <a:avLst/>
          </a:prstGeom>
        </p:spPr>
      </p:pic>
      <p:pic>
        <p:nvPicPr>
          <p:cNvPr id="32" name="Picture 31">
            <a:extLst>
              <a:ext uri="{FF2B5EF4-FFF2-40B4-BE49-F238E27FC236}">
                <a16:creationId xmlns:a16="http://schemas.microsoft.com/office/drawing/2014/main" id="{7295EB45-5BEF-4260-BDD9-92003FA4F1AA}"/>
              </a:ext>
            </a:extLst>
          </p:cNvPr>
          <p:cNvPicPr>
            <a:picLocks noChangeAspect="1"/>
          </p:cNvPicPr>
          <p:nvPr/>
        </p:nvPicPr>
        <p:blipFill>
          <a:blip r:embed="rId8"/>
          <a:stretch>
            <a:fillRect/>
          </a:stretch>
        </p:blipFill>
        <p:spPr>
          <a:xfrm>
            <a:off x="74852" y="1525361"/>
            <a:ext cx="2695575" cy="2000250"/>
          </a:xfrm>
          <a:prstGeom prst="rect">
            <a:avLst/>
          </a:prstGeom>
        </p:spPr>
      </p:pic>
      <p:pic>
        <p:nvPicPr>
          <p:cNvPr id="34" name="Picture 33">
            <a:extLst>
              <a:ext uri="{FF2B5EF4-FFF2-40B4-BE49-F238E27FC236}">
                <a16:creationId xmlns:a16="http://schemas.microsoft.com/office/drawing/2014/main" id="{8208984B-BABB-40B7-9C5D-20D8F2B27D91}"/>
              </a:ext>
            </a:extLst>
          </p:cNvPr>
          <p:cNvPicPr>
            <a:picLocks noChangeAspect="1"/>
          </p:cNvPicPr>
          <p:nvPr/>
        </p:nvPicPr>
        <p:blipFill>
          <a:blip r:embed="rId9"/>
          <a:stretch>
            <a:fillRect/>
          </a:stretch>
        </p:blipFill>
        <p:spPr>
          <a:xfrm>
            <a:off x="5992812" y="1570862"/>
            <a:ext cx="2623457" cy="3462963"/>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3E200B7-49DC-02F0-A8B7-F33CC3E1CC2C}"/>
              </a:ext>
            </a:extLst>
          </p:cNvPr>
          <p:cNvPicPr>
            <a:picLocks noChangeAspect="1"/>
          </p:cNvPicPr>
          <p:nvPr/>
        </p:nvPicPr>
        <p:blipFill>
          <a:blip r:embed="rId10"/>
          <a:stretch>
            <a:fillRect/>
          </a:stretch>
        </p:blipFill>
        <p:spPr>
          <a:xfrm>
            <a:off x="6677541" y="5430811"/>
            <a:ext cx="1938728" cy="1090535"/>
          </a:xfrm>
          <a:prstGeom prst="rect">
            <a:avLst/>
          </a:prstGeom>
        </p:spPr>
      </p:pic>
    </p:spTree>
    <p:extLst>
      <p:ext uri="{BB962C8B-B14F-4D97-AF65-F5344CB8AC3E}">
        <p14:creationId xmlns:p14="http://schemas.microsoft.com/office/powerpoint/2010/main" val="26502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C456-865D-6A57-ABC5-12565992A7AD}"/>
              </a:ext>
            </a:extLst>
          </p:cNvPr>
          <p:cNvSpPr>
            <a:spLocks noGrp="1"/>
          </p:cNvSpPr>
          <p:nvPr>
            <p:ph type="title"/>
          </p:nvPr>
        </p:nvSpPr>
        <p:spPr>
          <a:xfrm>
            <a:off x="838200" y="365125"/>
            <a:ext cx="10515600" cy="1325563"/>
          </a:xfrm>
        </p:spPr>
        <p:txBody>
          <a:bodyPr anchor="ctr">
            <a:normAutofit/>
          </a:bodyPr>
          <a:lstStyle/>
          <a:p>
            <a:r>
              <a:rPr lang="en-US" dirty="0"/>
              <a:t>Policy context – Global  </a:t>
            </a:r>
            <a:endParaRPr lang="en-IE" dirty="0"/>
          </a:p>
        </p:txBody>
      </p:sp>
      <p:pic>
        <p:nvPicPr>
          <p:cNvPr id="9" name="Picture 8" descr="Diagram&#10;&#10;Description automatically generated">
            <a:extLst>
              <a:ext uri="{FF2B5EF4-FFF2-40B4-BE49-F238E27FC236}">
                <a16:creationId xmlns:a16="http://schemas.microsoft.com/office/drawing/2014/main" id="{D0EE8C47-1FF7-6410-F24E-A1520F6722AD}"/>
              </a:ext>
            </a:extLst>
          </p:cNvPr>
          <p:cNvPicPr>
            <a:picLocks noChangeAspect="1"/>
          </p:cNvPicPr>
          <p:nvPr/>
        </p:nvPicPr>
        <p:blipFill rotWithShape="1">
          <a:blip r:embed="rId2"/>
          <a:srcRect t="12125" b="10311"/>
          <a:stretch/>
        </p:blipFill>
        <p:spPr>
          <a:xfrm>
            <a:off x="3855720" y="2631237"/>
            <a:ext cx="7498080" cy="2991408"/>
          </a:xfrm>
          <a:prstGeom prst="rect">
            <a:avLst/>
          </a:prstGeom>
          <a:noFill/>
        </p:spPr>
      </p:pic>
      <p:sp>
        <p:nvSpPr>
          <p:cNvPr id="14" name="Content Placeholder 3">
            <a:extLst>
              <a:ext uri="{FF2B5EF4-FFF2-40B4-BE49-F238E27FC236}">
                <a16:creationId xmlns:a16="http://schemas.microsoft.com/office/drawing/2014/main" id="{15972666-8C27-5E6F-ED4A-BD06702C1379}"/>
              </a:ext>
            </a:extLst>
          </p:cNvPr>
          <p:cNvSpPr>
            <a:spLocks noGrp="1"/>
          </p:cNvSpPr>
          <p:nvPr>
            <p:ph sz="half" idx="2"/>
          </p:nvPr>
        </p:nvSpPr>
        <p:spPr>
          <a:xfrm>
            <a:off x="327660" y="6111875"/>
            <a:ext cx="11536680" cy="762000"/>
          </a:xfrm>
        </p:spPr>
        <p:txBody>
          <a:bodyPr>
            <a:normAutofit fontScale="92500"/>
          </a:bodyPr>
          <a:lstStyle/>
          <a:p>
            <a:pPr marL="0" indent="0">
              <a:buNone/>
            </a:pPr>
            <a:r>
              <a:rPr lang="en-US" dirty="0"/>
              <a:t>Paris Agreement (2015) sets the pathway to net zero emissions by 2050</a:t>
            </a:r>
          </a:p>
        </p:txBody>
      </p:sp>
      <p:pic>
        <p:nvPicPr>
          <p:cNvPr id="12" name="Picture 11" descr="Logo, company name&#10;&#10;Description automatically generated">
            <a:extLst>
              <a:ext uri="{FF2B5EF4-FFF2-40B4-BE49-F238E27FC236}">
                <a16:creationId xmlns:a16="http://schemas.microsoft.com/office/drawing/2014/main" id="{DAA1F61D-9BF5-B406-72B2-16C03D993EDA}"/>
              </a:ext>
            </a:extLst>
          </p:cNvPr>
          <p:cNvPicPr>
            <a:picLocks noChangeAspect="1"/>
          </p:cNvPicPr>
          <p:nvPr/>
        </p:nvPicPr>
        <p:blipFill>
          <a:blip r:embed="rId3"/>
          <a:stretch>
            <a:fillRect/>
          </a:stretch>
        </p:blipFill>
        <p:spPr>
          <a:xfrm>
            <a:off x="212724" y="2177770"/>
            <a:ext cx="3444875" cy="3444875"/>
          </a:xfrm>
          <a:prstGeom prst="rect">
            <a:avLst/>
          </a:prstGeom>
        </p:spPr>
      </p:pic>
    </p:spTree>
    <p:extLst>
      <p:ext uri="{BB962C8B-B14F-4D97-AF65-F5344CB8AC3E}">
        <p14:creationId xmlns:p14="http://schemas.microsoft.com/office/powerpoint/2010/main" val="342953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C456-865D-6A57-ABC5-12565992A7AD}"/>
              </a:ext>
            </a:extLst>
          </p:cNvPr>
          <p:cNvSpPr>
            <a:spLocks noGrp="1"/>
          </p:cNvSpPr>
          <p:nvPr>
            <p:ph type="title"/>
          </p:nvPr>
        </p:nvSpPr>
        <p:spPr>
          <a:xfrm>
            <a:off x="838200" y="365125"/>
            <a:ext cx="10515600" cy="1325563"/>
          </a:xfrm>
        </p:spPr>
        <p:txBody>
          <a:bodyPr anchor="ctr">
            <a:normAutofit/>
          </a:bodyPr>
          <a:lstStyle/>
          <a:p>
            <a:r>
              <a:rPr lang="en-US" dirty="0"/>
              <a:t>Policy context – Global  </a:t>
            </a:r>
            <a:endParaRPr lang="en-IE" dirty="0"/>
          </a:p>
        </p:txBody>
      </p:sp>
      <p:sp>
        <p:nvSpPr>
          <p:cNvPr id="14" name="Content Placeholder 3">
            <a:extLst>
              <a:ext uri="{FF2B5EF4-FFF2-40B4-BE49-F238E27FC236}">
                <a16:creationId xmlns:a16="http://schemas.microsoft.com/office/drawing/2014/main" id="{15972666-8C27-5E6F-ED4A-BD06702C1379}"/>
              </a:ext>
            </a:extLst>
          </p:cNvPr>
          <p:cNvSpPr>
            <a:spLocks noGrp="1"/>
          </p:cNvSpPr>
          <p:nvPr>
            <p:ph sz="half" idx="2"/>
          </p:nvPr>
        </p:nvSpPr>
        <p:spPr>
          <a:xfrm>
            <a:off x="493486" y="4734829"/>
            <a:ext cx="4941026" cy="1469572"/>
          </a:xfrm>
        </p:spPr>
        <p:txBody>
          <a:bodyPr>
            <a:normAutofit fontScale="85000" lnSpcReduction="10000"/>
          </a:bodyPr>
          <a:lstStyle/>
          <a:p>
            <a:pPr marL="0" indent="0">
              <a:buNone/>
            </a:pPr>
            <a:r>
              <a:rPr lang="en-US" dirty="0"/>
              <a:t>The IPCC provides the consensus scientific evidence on climate change to support governments and policy makers</a:t>
            </a:r>
          </a:p>
        </p:txBody>
      </p:sp>
      <p:pic>
        <p:nvPicPr>
          <p:cNvPr id="4" name="Picture 3" descr="Logo, company name&#10;&#10;Description automatically generated">
            <a:extLst>
              <a:ext uri="{FF2B5EF4-FFF2-40B4-BE49-F238E27FC236}">
                <a16:creationId xmlns:a16="http://schemas.microsoft.com/office/drawing/2014/main" id="{1A7A19EE-BDE8-3654-70E4-5DCD20CD7EE8}"/>
              </a:ext>
            </a:extLst>
          </p:cNvPr>
          <p:cNvPicPr>
            <a:picLocks noChangeAspect="1"/>
          </p:cNvPicPr>
          <p:nvPr/>
        </p:nvPicPr>
        <p:blipFill>
          <a:blip r:embed="rId2"/>
          <a:stretch>
            <a:fillRect/>
          </a:stretch>
        </p:blipFill>
        <p:spPr>
          <a:xfrm>
            <a:off x="105202" y="1880431"/>
            <a:ext cx="5329310" cy="2664655"/>
          </a:xfrm>
          <a:prstGeom prst="rect">
            <a:avLst/>
          </a:prstGeom>
        </p:spPr>
      </p:pic>
      <p:pic>
        <p:nvPicPr>
          <p:cNvPr id="6" name="Picture 5" descr="Text&#10;&#10;Description automatically generated">
            <a:extLst>
              <a:ext uri="{FF2B5EF4-FFF2-40B4-BE49-F238E27FC236}">
                <a16:creationId xmlns:a16="http://schemas.microsoft.com/office/drawing/2014/main" id="{4CC6ACCE-6277-3620-97E5-617CA0150A32}"/>
              </a:ext>
            </a:extLst>
          </p:cNvPr>
          <p:cNvPicPr>
            <a:picLocks noChangeAspect="1"/>
          </p:cNvPicPr>
          <p:nvPr/>
        </p:nvPicPr>
        <p:blipFill>
          <a:blip r:embed="rId3"/>
          <a:stretch>
            <a:fillRect/>
          </a:stretch>
        </p:blipFill>
        <p:spPr>
          <a:xfrm>
            <a:off x="6623653" y="2655770"/>
            <a:ext cx="5074861" cy="1124178"/>
          </a:xfrm>
          <a:prstGeom prst="rect">
            <a:avLst/>
          </a:prstGeom>
        </p:spPr>
      </p:pic>
      <p:sp>
        <p:nvSpPr>
          <p:cNvPr id="7" name="Content Placeholder 3">
            <a:extLst>
              <a:ext uri="{FF2B5EF4-FFF2-40B4-BE49-F238E27FC236}">
                <a16:creationId xmlns:a16="http://schemas.microsoft.com/office/drawing/2014/main" id="{54CC2B1D-D2CF-837D-B08D-06F7D935C584}"/>
              </a:ext>
            </a:extLst>
          </p:cNvPr>
          <p:cNvSpPr txBox="1">
            <a:spLocks/>
          </p:cNvSpPr>
          <p:nvPr/>
        </p:nvSpPr>
        <p:spPr>
          <a:xfrm>
            <a:off x="6757488" y="4734829"/>
            <a:ext cx="4941026" cy="146957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The UNFCCC established structure for international climate policy decision making </a:t>
            </a:r>
          </a:p>
        </p:txBody>
      </p:sp>
    </p:spTree>
    <p:extLst>
      <p:ext uri="{BB962C8B-B14F-4D97-AF65-F5344CB8AC3E}">
        <p14:creationId xmlns:p14="http://schemas.microsoft.com/office/powerpoint/2010/main" val="473271030"/>
      </p:ext>
    </p:extLst>
  </p:cSld>
  <p:clrMapOvr>
    <a:masterClrMapping/>
  </p:clrMapOvr>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docProps/app.xml><?xml version="1.0" encoding="utf-8"?>
<Properties xmlns="http://schemas.openxmlformats.org/officeDocument/2006/extended-properties" xmlns:vt="http://schemas.openxmlformats.org/officeDocument/2006/docPropsVTypes">
  <TotalTime>0</TotalTime>
  <Words>411</Words>
  <Application>Microsoft Office PowerPoint</Application>
  <PresentationFormat>Widescreen</PresentationFormat>
  <Paragraphs>52</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Century Gothic (Body)</vt:lpstr>
      <vt:lpstr>Elephant</vt:lpstr>
      <vt:lpstr>Brush</vt:lpstr>
      <vt:lpstr>From Climate Crisis to Climate Justice</vt:lpstr>
      <vt:lpstr>Adaptation &amp; mitigation </vt:lpstr>
      <vt:lpstr>Climate Justice</vt:lpstr>
      <vt:lpstr>Just transition</vt:lpstr>
      <vt:lpstr>Sustainable development </vt:lpstr>
      <vt:lpstr>Doughnut economics</vt:lpstr>
      <vt:lpstr>Evolving policy landscape </vt:lpstr>
      <vt:lpstr>Policy context – Global  </vt:lpstr>
      <vt:lpstr>Policy context – Global  </vt:lpstr>
      <vt:lpstr>PowerPoint Presentation</vt:lpstr>
      <vt:lpstr>Policy context - European</vt:lpstr>
      <vt:lpstr>National policy </vt:lpstr>
      <vt:lpstr>Key policy points</vt:lpstr>
      <vt:lpstr>Ireland’s mitigation plan </vt:lpstr>
      <vt:lpstr>Sectors involved</vt:lpstr>
      <vt:lpstr>Just transition nationally</vt:lpstr>
      <vt:lpstr>Applying a climate justice lens, what are the key issues in climate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Gorman</dc:creator>
  <cp:lastModifiedBy>Community Work Ireland</cp:lastModifiedBy>
  <cp:revision>1</cp:revision>
  <dcterms:created xsi:type="dcterms:W3CDTF">2023-04-12T01:40:38Z</dcterms:created>
  <dcterms:modified xsi:type="dcterms:W3CDTF">2023-06-06T08:55:15Z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dc88d9-fa17-47eb-a208-3e66f59d50e5_Enabled">
    <vt:lpwstr>true</vt:lpwstr>
  </property>
  <property fmtid="{D5CDD505-2E9C-101B-9397-08002B2CF9AE}" pid="3" name="MSIP_Label_d7dc88d9-fa17-47eb-a208-3e66f59d50e5_SetDate">
    <vt:lpwstr>2023-04-12T01:41:36Z</vt:lpwstr>
  </property>
  <property fmtid="{D5CDD505-2E9C-101B-9397-08002B2CF9AE}" pid="4" name="MSIP_Label_d7dc88d9-fa17-47eb-a208-3e66f59d50e5_Method">
    <vt:lpwstr>Standard</vt:lpwstr>
  </property>
  <property fmtid="{D5CDD505-2E9C-101B-9397-08002B2CF9AE}" pid="5" name="MSIP_Label_d7dc88d9-fa17-47eb-a208-3e66f59d50e5_Name">
    <vt:lpwstr>Internal</vt:lpwstr>
  </property>
  <property fmtid="{D5CDD505-2E9C-101B-9397-08002B2CF9AE}" pid="6" name="MSIP_Label_d7dc88d9-fa17-47eb-a208-3e66f59d50e5_SiteId">
    <vt:lpwstr>d51ba343-9258-4ea6-9907-426d8c84ec12</vt:lpwstr>
  </property>
  <property fmtid="{D5CDD505-2E9C-101B-9397-08002B2CF9AE}" pid="7" name="MSIP_Label_d7dc88d9-fa17-47eb-a208-3e66f59d50e5_ActionId">
    <vt:lpwstr>6d59f5a5-1ccd-4f3b-ae72-742c77e84b5e</vt:lpwstr>
  </property>
  <property fmtid="{D5CDD505-2E9C-101B-9397-08002B2CF9AE}" pid="8" name="MSIP_Label_d7dc88d9-fa17-47eb-a208-3e66f59d50e5_ContentBits">
    <vt:lpwstr>0</vt:lpwstr>
  </property>
</Properties>
</file>