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01" r:id="rId2"/>
    <p:sldId id="512" r:id="rId3"/>
    <p:sldId id="556" r:id="rId4"/>
    <p:sldId id="557" r:id="rId5"/>
    <p:sldId id="534" r:id="rId6"/>
    <p:sldId id="535" r:id="rId7"/>
    <p:sldId id="508" r:id="rId8"/>
    <p:sldId id="257" r:id="rId9"/>
    <p:sldId id="583" r:id="rId10"/>
    <p:sldId id="605" r:id="rId11"/>
    <p:sldId id="561" r:id="rId12"/>
    <p:sldId id="515" r:id="rId13"/>
    <p:sldId id="564" r:id="rId14"/>
    <p:sldId id="586" r:id="rId15"/>
    <p:sldId id="562" r:id="rId16"/>
    <p:sldId id="563" r:id="rId17"/>
    <p:sldId id="587" r:id="rId18"/>
    <p:sldId id="565" r:id="rId19"/>
    <p:sldId id="588" r:id="rId20"/>
    <p:sldId id="589" r:id="rId21"/>
    <p:sldId id="5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munity Work Ireland" userId="9b5289f989c04cbc" providerId="LiveId" clId="{E912A590-623D-4896-91E5-2F16BD75F107}"/>
    <pc:docChg chg="custSel delSld modSld delMainMaster">
      <pc:chgData name="Community Work Ireland" userId="9b5289f989c04cbc" providerId="LiveId" clId="{E912A590-623D-4896-91E5-2F16BD75F107}" dt="2023-06-06T08:46:32.387" v="13" actId="2696"/>
      <pc:docMkLst>
        <pc:docMk/>
      </pc:docMkLst>
      <pc:sldChg chg="del">
        <pc:chgData name="Community Work Ireland" userId="9b5289f989c04cbc" providerId="LiveId" clId="{E912A590-623D-4896-91E5-2F16BD75F107}" dt="2023-06-06T08:46:32.387" v="13" actId="2696"/>
        <pc:sldMkLst>
          <pc:docMk/>
          <pc:sldMk cId="1281500964" sldId="256"/>
        </pc:sldMkLst>
      </pc:sldChg>
      <pc:sldChg chg="modSp mod">
        <pc:chgData name="Community Work Ireland" userId="9b5289f989c04cbc" providerId="LiveId" clId="{E912A590-623D-4896-91E5-2F16BD75F107}" dt="2023-05-25T13:08:04.608" v="12" actId="1076"/>
        <pc:sldMkLst>
          <pc:docMk/>
          <pc:sldMk cId="1650143970" sldId="508"/>
        </pc:sldMkLst>
        <pc:spChg chg="mod">
          <ac:chgData name="Community Work Ireland" userId="9b5289f989c04cbc" providerId="LiveId" clId="{E912A590-623D-4896-91E5-2F16BD75F107}" dt="2023-05-25T13:07:56.608" v="10" actId="1076"/>
          <ac:spMkLst>
            <pc:docMk/>
            <pc:sldMk cId="1650143970" sldId="508"/>
            <ac:spMk id="2" creationId="{7376B746-8D56-4D96-B8E2-2717FBEF9171}"/>
          </ac:spMkLst>
        </pc:spChg>
        <pc:picChg chg="mod">
          <ac:chgData name="Community Work Ireland" userId="9b5289f989c04cbc" providerId="LiveId" clId="{E912A590-623D-4896-91E5-2F16BD75F107}" dt="2023-05-25T13:08:04.608" v="12" actId="1076"/>
          <ac:picMkLst>
            <pc:docMk/>
            <pc:sldMk cId="1650143970" sldId="508"/>
            <ac:picMk id="3" creationId="{E9CEC87E-606C-F160-4EC4-DCE2D366365A}"/>
          </ac:picMkLst>
        </pc:picChg>
        <pc:picChg chg="mod">
          <ac:chgData name="Community Work Ireland" userId="9b5289f989c04cbc" providerId="LiveId" clId="{E912A590-623D-4896-91E5-2F16BD75F107}" dt="2023-05-25T13:07:59.497" v="11" actId="1076"/>
          <ac:picMkLst>
            <pc:docMk/>
            <pc:sldMk cId="1650143970" sldId="508"/>
            <ac:picMk id="6" creationId="{172FCFFE-B9B6-6C7B-AA63-474684389497}"/>
          </ac:picMkLst>
        </pc:picChg>
      </pc:sldChg>
      <pc:sldMasterChg chg="del delSldLayout">
        <pc:chgData name="Community Work Ireland" userId="9b5289f989c04cbc" providerId="LiveId" clId="{E912A590-623D-4896-91E5-2F16BD75F107}" dt="2023-06-06T08:46:32.387" v="13" actId="2696"/>
        <pc:sldMasterMkLst>
          <pc:docMk/>
          <pc:sldMasterMk cId="3996573947" sldId="2147483648"/>
        </pc:sldMasterMkLst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20893602" sldId="2147483649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1615920234" sldId="2147483650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3533912539" sldId="2147483651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3695091334" sldId="2147483652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2189135242" sldId="2147483653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1501270382" sldId="2147483654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3365305264" sldId="2147483655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1858599418" sldId="2147483656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1042425857" sldId="2147483657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3299459613" sldId="2147483658"/>
          </pc:sldLayoutMkLst>
        </pc:sldLayoutChg>
        <pc:sldLayoutChg chg="del">
          <pc:chgData name="Community Work Ireland" userId="9b5289f989c04cbc" providerId="LiveId" clId="{E912A590-623D-4896-91E5-2F16BD75F107}" dt="2023-06-06T08:46:32.387" v="13" actId="2696"/>
          <pc:sldLayoutMkLst>
            <pc:docMk/>
            <pc:sldMasterMk cId="3996573947" sldId="2147483648"/>
            <pc:sldLayoutMk cId="1774871522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23BDA-4FA1-4795-B01A-AAAFEB5732F4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AA0F5-74BC-41C8-9AB1-C709417085D3}">
      <dgm:prSet/>
      <dgm:spPr/>
      <dgm:t>
        <a:bodyPr/>
        <a:lstStyle/>
        <a:p>
          <a:r>
            <a:rPr lang="en-US" b="0" u="none" dirty="0"/>
            <a:t>Feel </a:t>
          </a:r>
          <a:r>
            <a:rPr lang="en-US" b="1" u="sng" dirty="0"/>
            <a:t>resourced</a:t>
          </a:r>
          <a:r>
            <a:rPr lang="en-US" b="0" u="none" dirty="0"/>
            <a:t> to make sense of climate issues relevant to practice</a:t>
          </a:r>
        </a:p>
      </dgm:t>
    </dgm:pt>
    <dgm:pt modelId="{4767843A-9F80-44FB-B875-BAB0958B32C2}" type="parTrans" cxnId="{E1C8F8DE-3C33-45B1-A5C8-62C2DE7BDB62}">
      <dgm:prSet/>
      <dgm:spPr/>
      <dgm:t>
        <a:bodyPr/>
        <a:lstStyle/>
        <a:p>
          <a:endParaRPr lang="en-US"/>
        </a:p>
      </dgm:t>
    </dgm:pt>
    <dgm:pt modelId="{F0170218-E756-4DAD-BAA5-DBEC7A043AE5}" type="sibTrans" cxnId="{E1C8F8DE-3C33-45B1-A5C8-62C2DE7BDB6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CA6C1B05-95E8-4F44-BDBD-2E30129D9B0B}">
      <dgm:prSet/>
      <dgm:spPr/>
      <dgm:t>
        <a:bodyPr/>
        <a:lstStyle/>
        <a:p>
          <a:r>
            <a:rPr lang="en-US" dirty="0"/>
            <a:t>Feel </a:t>
          </a:r>
          <a:r>
            <a:rPr lang="en-US" b="1" u="sng" dirty="0"/>
            <a:t>ready</a:t>
          </a:r>
          <a:r>
            <a:rPr lang="en-US" dirty="0"/>
            <a:t> to take practical action for climate justice in your work.</a:t>
          </a:r>
        </a:p>
      </dgm:t>
    </dgm:pt>
    <dgm:pt modelId="{6B039FDA-5F81-4BC0-AED0-3D37555797CE}" type="parTrans" cxnId="{5E4A7D0B-AE8C-4C13-8C6B-8A8CD88D6764}">
      <dgm:prSet/>
      <dgm:spPr/>
      <dgm:t>
        <a:bodyPr/>
        <a:lstStyle/>
        <a:p>
          <a:endParaRPr lang="en-US"/>
        </a:p>
      </dgm:t>
    </dgm:pt>
    <dgm:pt modelId="{78595FCB-FE41-4748-9CC0-2D4F9BEBF6CB}" type="sibTrans" cxnId="{5E4A7D0B-AE8C-4C13-8C6B-8A8CD88D676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490E34F7-3C01-44D3-B252-C7045AB68CA2}">
      <dgm:prSet/>
      <dgm:spPr/>
      <dgm:t>
        <a:bodyPr/>
        <a:lstStyle/>
        <a:p>
          <a:r>
            <a:rPr lang="en-US" dirty="0"/>
            <a:t>Feel </a:t>
          </a:r>
          <a:r>
            <a:rPr lang="en-US" b="1" u="sng" dirty="0"/>
            <a:t>confident</a:t>
          </a:r>
          <a:r>
            <a:rPr lang="en-US" dirty="0"/>
            <a:t> to campaign for just climate policy with like-minded practitioners.</a:t>
          </a:r>
        </a:p>
      </dgm:t>
    </dgm:pt>
    <dgm:pt modelId="{FCE20497-37EB-4F98-B3F7-EEBCF01C0DCD}" type="parTrans" cxnId="{A7026A64-A36A-4D2B-99F6-EA2F67087ABB}">
      <dgm:prSet/>
      <dgm:spPr/>
      <dgm:t>
        <a:bodyPr/>
        <a:lstStyle/>
        <a:p>
          <a:endParaRPr lang="en-US"/>
        </a:p>
      </dgm:t>
    </dgm:pt>
    <dgm:pt modelId="{14A75B3E-797F-4BF1-B080-1D5FF260A09C}" type="sibTrans" cxnId="{A7026A64-A36A-4D2B-99F6-EA2F67087AB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0736E5F0-AB65-498E-9FDD-C387BC3F89EB}" type="pres">
      <dgm:prSet presAssocID="{80F23BDA-4FA1-4795-B01A-AAAFEB5732F4}" presName="Name0" presStyleCnt="0">
        <dgm:presLayoutVars>
          <dgm:animLvl val="lvl"/>
          <dgm:resizeHandles val="exact"/>
        </dgm:presLayoutVars>
      </dgm:prSet>
      <dgm:spPr/>
    </dgm:pt>
    <dgm:pt modelId="{D052379B-8682-4993-BE4F-47997E9106E6}" type="pres">
      <dgm:prSet presAssocID="{CCEAA0F5-74BC-41C8-9AB1-C709417085D3}" presName="compositeNode" presStyleCnt="0">
        <dgm:presLayoutVars>
          <dgm:bulletEnabled val="1"/>
        </dgm:presLayoutVars>
      </dgm:prSet>
      <dgm:spPr/>
    </dgm:pt>
    <dgm:pt modelId="{2F82BFAB-753A-427B-B953-1131BBEC27CE}" type="pres">
      <dgm:prSet presAssocID="{CCEAA0F5-74BC-41C8-9AB1-C709417085D3}" presName="bgRect" presStyleLbl="alignNode1" presStyleIdx="0" presStyleCnt="3"/>
      <dgm:spPr/>
    </dgm:pt>
    <dgm:pt modelId="{4E3C78C1-6BCC-43DB-9FA9-65FC7C518443}" type="pres">
      <dgm:prSet presAssocID="{F0170218-E756-4DAD-BAA5-DBEC7A043AE5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C19D0617-CEC0-4B22-A269-80841A70868E}" type="pres">
      <dgm:prSet presAssocID="{CCEAA0F5-74BC-41C8-9AB1-C709417085D3}" presName="nodeRect" presStyleLbl="alignNode1" presStyleIdx="0" presStyleCnt="3">
        <dgm:presLayoutVars>
          <dgm:bulletEnabled val="1"/>
        </dgm:presLayoutVars>
      </dgm:prSet>
      <dgm:spPr/>
    </dgm:pt>
    <dgm:pt modelId="{A7FD3468-1C4B-4E5E-AA71-B34F2516C777}" type="pres">
      <dgm:prSet presAssocID="{F0170218-E756-4DAD-BAA5-DBEC7A043AE5}" presName="sibTrans" presStyleCnt="0"/>
      <dgm:spPr/>
    </dgm:pt>
    <dgm:pt modelId="{CB3AB256-64C3-4D78-A31E-45993050B377}" type="pres">
      <dgm:prSet presAssocID="{CA6C1B05-95E8-4F44-BDBD-2E30129D9B0B}" presName="compositeNode" presStyleCnt="0">
        <dgm:presLayoutVars>
          <dgm:bulletEnabled val="1"/>
        </dgm:presLayoutVars>
      </dgm:prSet>
      <dgm:spPr/>
    </dgm:pt>
    <dgm:pt modelId="{D7F5225B-60D1-4043-9715-94305FD82AC1}" type="pres">
      <dgm:prSet presAssocID="{CA6C1B05-95E8-4F44-BDBD-2E30129D9B0B}" presName="bgRect" presStyleLbl="alignNode1" presStyleIdx="1" presStyleCnt="3"/>
      <dgm:spPr/>
    </dgm:pt>
    <dgm:pt modelId="{D0763196-91AF-4FEC-A6B7-BEB7DCE82862}" type="pres">
      <dgm:prSet presAssocID="{78595FCB-FE41-4748-9CC0-2D4F9BEBF6CB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02AE0A7-BF88-496A-860D-40ADFB9E383D}" type="pres">
      <dgm:prSet presAssocID="{CA6C1B05-95E8-4F44-BDBD-2E30129D9B0B}" presName="nodeRect" presStyleLbl="alignNode1" presStyleIdx="1" presStyleCnt="3">
        <dgm:presLayoutVars>
          <dgm:bulletEnabled val="1"/>
        </dgm:presLayoutVars>
      </dgm:prSet>
      <dgm:spPr/>
    </dgm:pt>
    <dgm:pt modelId="{CFD64224-C3DC-47BE-9831-3281C2975D2A}" type="pres">
      <dgm:prSet presAssocID="{78595FCB-FE41-4748-9CC0-2D4F9BEBF6CB}" presName="sibTrans" presStyleCnt="0"/>
      <dgm:spPr/>
    </dgm:pt>
    <dgm:pt modelId="{FE79F1F2-8855-4DE2-B854-6138FC46EAE9}" type="pres">
      <dgm:prSet presAssocID="{490E34F7-3C01-44D3-B252-C7045AB68CA2}" presName="compositeNode" presStyleCnt="0">
        <dgm:presLayoutVars>
          <dgm:bulletEnabled val="1"/>
        </dgm:presLayoutVars>
      </dgm:prSet>
      <dgm:spPr/>
    </dgm:pt>
    <dgm:pt modelId="{35BAE026-7B4A-4244-B129-5F09FD2D0A9C}" type="pres">
      <dgm:prSet presAssocID="{490E34F7-3C01-44D3-B252-C7045AB68CA2}" presName="bgRect" presStyleLbl="alignNode1" presStyleIdx="2" presStyleCnt="3"/>
      <dgm:spPr/>
    </dgm:pt>
    <dgm:pt modelId="{1AD1E287-87F7-4C6E-BA7E-A5E2B0A4A865}" type="pres">
      <dgm:prSet presAssocID="{14A75B3E-797F-4BF1-B080-1D5FF260A09C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118F25B9-FF43-48C3-995F-B39DF0666570}" type="pres">
      <dgm:prSet presAssocID="{490E34F7-3C01-44D3-B252-C7045AB68CA2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77E1D502-86AF-4D2A-A489-D8F31A6F02BD}" type="presOf" srcId="{CCEAA0F5-74BC-41C8-9AB1-C709417085D3}" destId="{2F82BFAB-753A-427B-B953-1131BBEC27CE}" srcOrd="0" destOrd="0" presId="urn:microsoft.com/office/officeart/2016/7/layout/LinearBlockProcessNumbered"/>
    <dgm:cxn modelId="{5E4A7D0B-AE8C-4C13-8C6B-8A8CD88D6764}" srcId="{80F23BDA-4FA1-4795-B01A-AAAFEB5732F4}" destId="{CA6C1B05-95E8-4F44-BDBD-2E30129D9B0B}" srcOrd="1" destOrd="0" parTransId="{6B039FDA-5F81-4BC0-AED0-3D37555797CE}" sibTransId="{78595FCB-FE41-4748-9CC0-2D4F9BEBF6CB}"/>
    <dgm:cxn modelId="{B1190E1A-63E6-439B-939B-D571D99E5E50}" type="presOf" srcId="{490E34F7-3C01-44D3-B252-C7045AB68CA2}" destId="{35BAE026-7B4A-4244-B129-5F09FD2D0A9C}" srcOrd="0" destOrd="0" presId="urn:microsoft.com/office/officeart/2016/7/layout/LinearBlockProcessNumbered"/>
    <dgm:cxn modelId="{89EF801A-E525-4D4E-896C-74FDFA95930D}" type="presOf" srcId="{78595FCB-FE41-4748-9CC0-2D4F9BEBF6CB}" destId="{D0763196-91AF-4FEC-A6B7-BEB7DCE82862}" srcOrd="0" destOrd="0" presId="urn:microsoft.com/office/officeart/2016/7/layout/LinearBlockProcessNumbered"/>
    <dgm:cxn modelId="{F0363740-9B10-4668-892F-8C221204E17F}" type="presOf" srcId="{F0170218-E756-4DAD-BAA5-DBEC7A043AE5}" destId="{4E3C78C1-6BCC-43DB-9FA9-65FC7C518443}" srcOrd="0" destOrd="0" presId="urn:microsoft.com/office/officeart/2016/7/layout/LinearBlockProcessNumbered"/>
    <dgm:cxn modelId="{A7026A64-A36A-4D2B-99F6-EA2F67087ABB}" srcId="{80F23BDA-4FA1-4795-B01A-AAAFEB5732F4}" destId="{490E34F7-3C01-44D3-B252-C7045AB68CA2}" srcOrd="2" destOrd="0" parTransId="{FCE20497-37EB-4F98-B3F7-EEBCF01C0DCD}" sibTransId="{14A75B3E-797F-4BF1-B080-1D5FF260A09C}"/>
    <dgm:cxn modelId="{A0FA6D47-0B9A-41F6-AEC0-22A3A32D5A0C}" type="presOf" srcId="{CA6C1B05-95E8-4F44-BDBD-2E30129D9B0B}" destId="{A02AE0A7-BF88-496A-860D-40ADFB9E383D}" srcOrd="1" destOrd="0" presId="urn:microsoft.com/office/officeart/2016/7/layout/LinearBlockProcessNumbered"/>
    <dgm:cxn modelId="{367B7D4C-FFBC-46BA-AC34-DEAFFA1AE0FB}" type="presOf" srcId="{CA6C1B05-95E8-4F44-BDBD-2E30129D9B0B}" destId="{D7F5225B-60D1-4043-9715-94305FD82AC1}" srcOrd="0" destOrd="0" presId="urn:microsoft.com/office/officeart/2016/7/layout/LinearBlockProcessNumbered"/>
    <dgm:cxn modelId="{5F71F552-0B71-4103-AC28-298A3A88C4CE}" type="presOf" srcId="{14A75B3E-797F-4BF1-B080-1D5FF260A09C}" destId="{1AD1E287-87F7-4C6E-BA7E-A5E2B0A4A865}" srcOrd="0" destOrd="0" presId="urn:microsoft.com/office/officeart/2016/7/layout/LinearBlockProcessNumbered"/>
    <dgm:cxn modelId="{68B01A89-FFB0-4E8B-8B7B-7BAB172E1E52}" type="presOf" srcId="{490E34F7-3C01-44D3-B252-C7045AB68CA2}" destId="{118F25B9-FF43-48C3-995F-B39DF0666570}" srcOrd="1" destOrd="0" presId="urn:microsoft.com/office/officeart/2016/7/layout/LinearBlockProcessNumbered"/>
    <dgm:cxn modelId="{05AA3BAA-3643-43CE-BFBC-8113051C7422}" type="presOf" srcId="{80F23BDA-4FA1-4795-B01A-AAAFEB5732F4}" destId="{0736E5F0-AB65-498E-9FDD-C387BC3F89EB}" srcOrd="0" destOrd="0" presId="urn:microsoft.com/office/officeart/2016/7/layout/LinearBlockProcessNumbered"/>
    <dgm:cxn modelId="{E1C8F8DE-3C33-45B1-A5C8-62C2DE7BDB62}" srcId="{80F23BDA-4FA1-4795-B01A-AAAFEB5732F4}" destId="{CCEAA0F5-74BC-41C8-9AB1-C709417085D3}" srcOrd="0" destOrd="0" parTransId="{4767843A-9F80-44FB-B875-BAB0958B32C2}" sibTransId="{F0170218-E756-4DAD-BAA5-DBEC7A043AE5}"/>
    <dgm:cxn modelId="{FD4A64F4-3F7D-498C-B8FA-115F6F1167B8}" type="presOf" srcId="{CCEAA0F5-74BC-41C8-9AB1-C709417085D3}" destId="{C19D0617-CEC0-4B22-A269-80841A70868E}" srcOrd="1" destOrd="0" presId="urn:microsoft.com/office/officeart/2016/7/layout/LinearBlockProcessNumbered"/>
    <dgm:cxn modelId="{A478E2BA-B8BE-4C09-9A2A-FF9813617D31}" type="presParOf" srcId="{0736E5F0-AB65-498E-9FDD-C387BC3F89EB}" destId="{D052379B-8682-4993-BE4F-47997E9106E6}" srcOrd="0" destOrd="0" presId="urn:microsoft.com/office/officeart/2016/7/layout/LinearBlockProcessNumbered"/>
    <dgm:cxn modelId="{6984B398-9FD4-49AA-BB54-B6A0EE20E7A3}" type="presParOf" srcId="{D052379B-8682-4993-BE4F-47997E9106E6}" destId="{2F82BFAB-753A-427B-B953-1131BBEC27CE}" srcOrd="0" destOrd="0" presId="urn:microsoft.com/office/officeart/2016/7/layout/LinearBlockProcessNumbered"/>
    <dgm:cxn modelId="{F55552FF-6A79-4C85-B7E2-F335658DDA81}" type="presParOf" srcId="{D052379B-8682-4993-BE4F-47997E9106E6}" destId="{4E3C78C1-6BCC-43DB-9FA9-65FC7C518443}" srcOrd="1" destOrd="0" presId="urn:microsoft.com/office/officeart/2016/7/layout/LinearBlockProcessNumbered"/>
    <dgm:cxn modelId="{D0D76DAB-15E9-4937-931D-9F3053CBBC7D}" type="presParOf" srcId="{D052379B-8682-4993-BE4F-47997E9106E6}" destId="{C19D0617-CEC0-4B22-A269-80841A70868E}" srcOrd="2" destOrd="0" presId="urn:microsoft.com/office/officeart/2016/7/layout/LinearBlockProcessNumbered"/>
    <dgm:cxn modelId="{B753ECE2-70DB-43CE-860E-17F2806AA731}" type="presParOf" srcId="{0736E5F0-AB65-498E-9FDD-C387BC3F89EB}" destId="{A7FD3468-1C4B-4E5E-AA71-B34F2516C777}" srcOrd="1" destOrd="0" presId="urn:microsoft.com/office/officeart/2016/7/layout/LinearBlockProcessNumbered"/>
    <dgm:cxn modelId="{247AD762-E9AF-4494-909B-E2D64909E91F}" type="presParOf" srcId="{0736E5F0-AB65-498E-9FDD-C387BC3F89EB}" destId="{CB3AB256-64C3-4D78-A31E-45993050B377}" srcOrd="2" destOrd="0" presId="urn:microsoft.com/office/officeart/2016/7/layout/LinearBlockProcessNumbered"/>
    <dgm:cxn modelId="{B062E7F8-5962-48C8-A212-04FDA9E24161}" type="presParOf" srcId="{CB3AB256-64C3-4D78-A31E-45993050B377}" destId="{D7F5225B-60D1-4043-9715-94305FD82AC1}" srcOrd="0" destOrd="0" presId="urn:microsoft.com/office/officeart/2016/7/layout/LinearBlockProcessNumbered"/>
    <dgm:cxn modelId="{14E2D1CE-95AE-4D41-8893-61539A910923}" type="presParOf" srcId="{CB3AB256-64C3-4D78-A31E-45993050B377}" destId="{D0763196-91AF-4FEC-A6B7-BEB7DCE82862}" srcOrd="1" destOrd="0" presId="urn:microsoft.com/office/officeart/2016/7/layout/LinearBlockProcessNumbered"/>
    <dgm:cxn modelId="{FCF4EF05-2EA9-4FFD-9242-ABBACBAB637C}" type="presParOf" srcId="{CB3AB256-64C3-4D78-A31E-45993050B377}" destId="{A02AE0A7-BF88-496A-860D-40ADFB9E383D}" srcOrd="2" destOrd="0" presId="urn:microsoft.com/office/officeart/2016/7/layout/LinearBlockProcessNumbered"/>
    <dgm:cxn modelId="{7CC66832-1AD8-43AB-A111-953D12FBF3DC}" type="presParOf" srcId="{0736E5F0-AB65-498E-9FDD-C387BC3F89EB}" destId="{CFD64224-C3DC-47BE-9831-3281C2975D2A}" srcOrd="3" destOrd="0" presId="urn:microsoft.com/office/officeart/2016/7/layout/LinearBlockProcessNumbered"/>
    <dgm:cxn modelId="{BDD5C279-D881-4AAD-B8D9-89093BE76AD7}" type="presParOf" srcId="{0736E5F0-AB65-498E-9FDD-C387BC3F89EB}" destId="{FE79F1F2-8855-4DE2-B854-6138FC46EAE9}" srcOrd="4" destOrd="0" presId="urn:microsoft.com/office/officeart/2016/7/layout/LinearBlockProcessNumbered"/>
    <dgm:cxn modelId="{D7A3D789-3D44-44B9-9B8F-028837631DC2}" type="presParOf" srcId="{FE79F1F2-8855-4DE2-B854-6138FC46EAE9}" destId="{35BAE026-7B4A-4244-B129-5F09FD2D0A9C}" srcOrd="0" destOrd="0" presId="urn:microsoft.com/office/officeart/2016/7/layout/LinearBlockProcessNumbered"/>
    <dgm:cxn modelId="{445F2A71-CFB2-4F28-89D2-935DE8B61F4A}" type="presParOf" srcId="{FE79F1F2-8855-4DE2-B854-6138FC46EAE9}" destId="{1AD1E287-87F7-4C6E-BA7E-A5E2B0A4A865}" srcOrd="1" destOrd="0" presId="urn:microsoft.com/office/officeart/2016/7/layout/LinearBlockProcessNumbered"/>
    <dgm:cxn modelId="{3C4526C7-6909-42CE-920C-8C503C920286}" type="presParOf" srcId="{FE79F1F2-8855-4DE2-B854-6138FC46EAE9}" destId="{118F25B9-FF43-48C3-995F-B39DF066657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16D9EE-FCCC-40B5-BD5E-199B9B80F61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0A252A-4483-4095-899B-F2E88C0F6BC5}">
      <dgm:prSet phldrT="[Text]"/>
      <dgm:spPr/>
      <dgm:t>
        <a:bodyPr/>
        <a:lstStyle/>
        <a:p>
          <a:r>
            <a:rPr lang="en-US" dirty="0"/>
            <a:t>What is the climate Crisis &amp; why is it an issue for community work</a:t>
          </a:r>
          <a:endParaRPr lang="en-IE" dirty="0"/>
        </a:p>
      </dgm:t>
    </dgm:pt>
    <dgm:pt modelId="{0D8E595C-6B99-404D-9A7E-42BB2B518C10}" type="parTrans" cxnId="{99817B54-4D36-4D9B-958C-E462B5E38220}">
      <dgm:prSet/>
      <dgm:spPr/>
      <dgm:t>
        <a:bodyPr/>
        <a:lstStyle/>
        <a:p>
          <a:endParaRPr lang="en-IE"/>
        </a:p>
      </dgm:t>
    </dgm:pt>
    <dgm:pt modelId="{ADE4B7C0-B842-4982-9403-C79DEBF2C4F3}" type="sibTrans" cxnId="{99817B54-4D36-4D9B-958C-E462B5E38220}">
      <dgm:prSet/>
      <dgm:spPr/>
      <dgm:t>
        <a:bodyPr/>
        <a:lstStyle/>
        <a:p>
          <a:endParaRPr lang="en-IE"/>
        </a:p>
      </dgm:t>
    </dgm:pt>
    <dgm:pt modelId="{7C17560D-B51C-4263-9D54-721AEF0E36C4}">
      <dgm:prSet phldrT="[Text]"/>
      <dgm:spPr/>
      <dgm:t>
        <a:bodyPr/>
        <a:lstStyle/>
        <a:p>
          <a:r>
            <a:rPr lang="en-US" dirty="0"/>
            <a:t>Key concepts and policy context</a:t>
          </a:r>
          <a:endParaRPr lang="en-IE" dirty="0"/>
        </a:p>
      </dgm:t>
    </dgm:pt>
    <dgm:pt modelId="{9265BEEB-3D23-4268-BA5D-C545D1BAB783}" type="parTrans" cxnId="{C934E586-9C1D-417E-8DBA-63E2AB1FD968}">
      <dgm:prSet/>
      <dgm:spPr/>
      <dgm:t>
        <a:bodyPr/>
        <a:lstStyle/>
        <a:p>
          <a:endParaRPr lang="en-IE"/>
        </a:p>
      </dgm:t>
    </dgm:pt>
    <dgm:pt modelId="{588A3A2B-10B5-4C1B-A3EE-4617710CF8B8}" type="sibTrans" cxnId="{C934E586-9C1D-417E-8DBA-63E2AB1FD968}">
      <dgm:prSet/>
      <dgm:spPr/>
      <dgm:t>
        <a:bodyPr/>
        <a:lstStyle/>
        <a:p>
          <a:endParaRPr lang="en-IE"/>
        </a:p>
      </dgm:t>
    </dgm:pt>
    <dgm:pt modelId="{80DB34BC-E8D6-4F5B-B982-EDFBD94D26A8}">
      <dgm:prSet phldrT="[Text]"/>
      <dgm:spPr/>
      <dgm:t>
        <a:bodyPr/>
        <a:lstStyle/>
        <a:p>
          <a:r>
            <a:rPr lang="en-US" dirty="0"/>
            <a:t>Community work strategy and action </a:t>
          </a:r>
          <a:endParaRPr lang="en-IE" dirty="0"/>
        </a:p>
      </dgm:t>
    </dgm:pt>
    <dgm:pt modelId="{289C83DF-5F0A-469C-8401-437868DE5C95}" type="parTrans" cxnId="{22C605E0-D8BF-4292-B7A3-5955F8ABD450}">
      <dgm:prSet/>
      <dgm:spPr/>
      <dgm:t>
        <a:bodyPr/>
        <a:lstStyle/>
        <a:p>
          <a:endParaRPr lang="en-IE"/>
        </a:p>
      </dgm:t>
    </dgm:pt>
    <dgm:pt modelId="{FFE243CE-B3C6-45A2-B3C0-F18BEB60EEA6}" type="sibTrans" cxnId="{22C605E0-D8BF-4292-B7A3-5955F8ABD450}">
      <dgm:prSet/>
      <dgm:spPr/>
      <dgm:t>
        <a:bodyPr/>
        <a:lstStyle/>
        <a:p>
          <a:endParaRPr lang="en-IE"/>
        </a:p>
      </dgm:t>
    </dgm:pt>
    <dgm:pt modelId="{678074A7-5C56-4730-994A-D5050B138DFA}" type="pres">
      <dgm:prSet presAssocID="{9616D9EE-FCCC-40B5-BD5E-199B9B80F618}" presName="Name0" presStyleCnt="0">
        <dgm:presLayoutVars>
          <dgm:dir/>
          <dgm:animLvl val="lvl"/>
          <dgm:resizeHandles val="exact"/>
        </dgm:presLayoutVars>
      </dgm:prSet>
      <dgm:spPr/>
    </dgm:pt>
    <dgm:pt modelId="{E326E02D-77A0-416F-B4F0-72FADBD58C9D}" type="pres">
      <dgm:prSet presAssocID="{480A252A-4483-4095-899B-F2E88C0F6BC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DA35B9-DE4B-410D-86BA-29E2BC93D129}" type="pres">
      <dgm:prSet presAssocID="{ADE4B7C0-B842-4982-9403-C79DEBF2C4F3}" presName="parTxOnlySpace" presStyleCnt="0"/>
      <dgm:spPr/>
    </dgm:pt>
    <dgm:pt modelId="{07F3B193-FD2E-4BB3-AE2F-A9F0DC059E03}" type="pres">
      <dgm:prSet presAssocID="{7C17560D-B51C-4263-9D54-721AEF0E36C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16AD585-9552-4399-925C-10D7A56F4823}" type="pres">
      <dgm:prSet presAssocID="{588A3A2B-10B5-4C1B-A3EE-4617710CF8B8}" presName="parTxOnlySpace" presStyleCnt="0"/>
      <dgm:spPr/>
    </dgm:pt>
    <dgm:pt modelId="{F85A2343-92BA-43BF-9EB3-769CC02BA9BA}" type="pres">
      <dgm:prSet presAssocID="{80DB34BC-E8D6-4F5B-B982-EDFBD94D26A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3AA7864-D316-4F8A-8A73-F4EDAAF60E29}" type="presOf" srcId="{9616D9EE-FCCC-40B5-BD5E-199B9B80F618}" destId="{678074A7-5C56-4730-994A-D5050B138DFA}" srcOrd="0" destOrd="0" presId="urn:microsoft.com/office/officeart/2005/8/layout/chevron1"/>
    <dgm:cxn modelId="{99817B54-4D36-4D9B-958C-E462B5E38220}" srcId="{9616D9EE-FCCC-40B5-BD5E-199B9B80F618}" destId="{480A252A-4483-4095-899B-F2E88C0F6BC5}" srcOrd="0" destOrd="0" parTransId="{0D8E595C-6B99-404D-9A7E-42BB2B518C10}" sibTransId="{ADE4B7C0-B842-4982-9403-C79DEBF2C4F3}"/>
    <dgm:cxn modelId="{C934E586-9C1D-417E-8DBA-63E2AB1FD968}" srcId="{9616D9EE-FCCC-40B5-BD5E-199B9B80F618}" destId="{7C17560D-B51C-4263-9D54-721AEF0E36C4}" srcOrd="1" destOrd="0" parTransId="{9265BEEB-3D23-4268-BA5D-C545D1BAB783}" sibTransId="{588A3A2B-10B5-4C1B-A3EE-4617710CF8B8}"/>
    <dgm:cxn modelId="{D90B338A-3859-45E2-98B9-8C6CF0FBE2F5}" type="presOf" srcId="{480A252A-4483-4095-899B-F2E88C0F6BC5}" destId="{E326E02D-77A0-416F-B4F0-72FADBD58C9D}" srcOrd="0" destOrd="0" presId="urn:microsoft.com/office/officeart/2005/8/layout/chevron1"/>
    <dgm:cxn modelId="{B1356C8E-662D-474C-A6DC-079F3475D0B7}" type="presOf" srcId="{80DB34BC-E8D6-4F5B-B982-EDFBD94D26A8}" destId="{F85A2343-92BA-43BF-9EB3-769CC02BA9BA}" srcOrd="0" destOrd="0" presId="urn:microsoft.com/office/officeart/2005/8/layout/chevron1"/>
    <dgm:cxn modelId="{22C605E0-D8BF-4292-B7A3-5955F8ABD450}" srcId="{9616D9EE-FCCC-40B5-BD5E-199B9B80F618}" destId="{80DB34BC-E8D6-4F5B-B982-EDFBD94D26A8}" srcOrd="2" destOrd="0" parTransId="{289C83DF-5F0A-469C-8401-437868DE5C95}" sibTransId="{FFE243CE-B3C6-45A2-B3C0-F18BEB60EEA6}"/>
    <dgm:cxn modelId="{5C02BFEF-EFCC-418C-9357-71DA8932F07E}" type="presOf" srcId="{7C17560D-B51C-4263-9D54-721AEF0E36C4}" destId="{07F3B193-FD2E-4BB3-AE2F-A9F0DC059E03}" srcOrd="0" destOrd="0" presId="urn:microsoft.com/office/officeart/2005/8/layout/chevron1"/>
    <dgm:cxn modelId="{785F336B-C613-4588-96ED-0674D571A00A}" type="presParOf" srcId="{678074A7-5C56-4730-994A-D5050B138DFA}" destId="{E326E02D-77A0-416F-B4F0-72FADBD58C9D}" srcOrd="0" destOrd="0" presId="urn:microsoft.com/office/officeart/2005/8/layout/chevron1"/>
    <dgm:cxn modelId="{87AD4F05-5344-4F41-86CD-35608AF49C54}" type="presParOf" srcId="{678074A7-5C56-4730-994A-D5050B138DFA}" destId="{37DA35B9-DE4B-410D-86BA-29E2BC93D129}" srcOrd="1" destOrd="0" presId="urn:microsoft.com/office/officeart/2005/8/layout/chevron1"/>
    <dgm:cxn modelId="{73373C4B-2010-4E94-B464-03D797906532}" type="presParOf" srcId="{678074A7-5C56-4730-994A-D5050B138DFA}" destId="{07F3B193-FD2E-4BB3-AE2F-A9F0DC059E03}" srcOrd="2" destOrd="0" presId="urn:microsoft.com/office/officeart/2005/8/layout/chevron1"/>
    <dgm:cxn modelId="{048FC476-49C1-4AAA-8D6D-85C9C0227028}" type="presParOf" srcId="{678074A7-5C56-4730-994A-D5050B138DFA}" destId="{C16AD585-9552-4399-925C-10D7A56F4823}" srcOrd="3" destOrd="0" presId="urn:microsoft.com/office/officeart/2005/8/layout/chevron1"/>
    <dgm:cxn modelId="{81A98EC3-364D-44A6-B52B-BF3527940827}" type="presParOf" srcId="{678074A7-5C56-4730-994A-D5050B138DFA}" destId="{F85A2343-92BA-43BF-9EB3-769CC02BA9B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2BFAB-753A-427B-B953-1131BBEC27CE}">
      <dsp:nvSpPr>
        <dsp:cNvPr id="0" name=""/>
        <dsp:cNvSpPr/>
      </dsp:nvSpPr>
      <dsp:spPr>
        <a:xfrm>
          <a:off x="821" y="83939"/>
          <a:ext cx="3327201" cy="3992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/>
            <a:t>Feel </a:t>
          </a:r>
          <a:r>
            <a:rPr lang="en-US" sz="2400" b="1" u="sng" kern="1200" dirty="0"/>
            <a:t>resourced</a:t>
          </a:r>
          <a:r>
            <a:rPr lang="en-US" sz="2400" b="0" u="none" kern="1200" dirty="0"/>
            <a:t> to make sense of climate issues relevant to practice</a:t>
          </a:r>
        </a:p>
      </dsp:txBody>
      <dsp:txXfrm>
        <a:off x="821" y="1680995"/>
        <a:ext cx="3327201" cy="2395585"/>
      </dsp:txXfrm>
    </dsp:sp>
    <dsp:sp modelId="{4E3C78C1-6BCC-43DB-9FA9-65FC7C518443}">
      <dsp:nvSpPr>
        <dsp:cNvPr id="0" name=""/>
        <dsp:cNvSpPr/>
      </dsp:nvSpPr>
      <dsp:spPr>
        <a:xfrm>
          <a:off x="821" y="83939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83939"/>
        <a:ext cx="3327201" cy="1597056"/>
      </dsp:txXfrm>
    </dsp:sp>
    <dsp:sp modelId="{D7F5225B-60D1-4043-9715-94305FD82AC1}">
      <dsp:nvSpPr>
        <dsp:cNvPr id="0" name=""/>
        <dsp:cNvSpPr/>
      </dsp:nvSpPr>
      <dsp:spPr>
        <a:xfrm>
          <a:off x="3594199" y="83939"/>
          <a:ext cx="3327201" cy="3992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Feel </a:t>
          </a:r>
          <a:r>
            <a:rPr lang="en-US" sz="2400" b="1" u="sng" kern="1200" dirty="0"/>
            <a:t>ready</a:t>
          </a:r>
          <a:r>
            <a:rPr lang="en-US" sz="2400" kern="1200" dirty="0"/>
            <a:t> to take practical action for climate justice in your work.</a:t>
          </a:r>
        </a:p>
      </dsp:txBody>
      <dsp:txXfrm>
        <a:off x="3594199" y="1680995"/>
        <a:ext cx="3327201" cy="2395585"/>
      </dsp:txXfrm>
    </dsp:sp>
    <dsp:sp modelId="{D0763196-91AF-4FEC-A6B7-BEB7DCE82862}">
      <dsp:nvSpPr>
        <dsp:cNvPr id="0" name=""/>
        <dsp:cNvSpPr/>
      </dsp:nvSpPr>
      <dsp:spPr>
        <a:xfrm>
          <a:off x="3594199" y="83939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83939"/>
        <a:ext cx="3327201" cy="1597056"/>
      </dsp:txXfrm>
    </dsp:sp>
    <dsp:sp modelId="{35BAE026-7B4A-4244-B129-5F09FD2D0A9C}">
      <dsp:nvSpPr>
        <dsp:cNvPr id="0" name=""/>
        <dsp:cNvSpPr/>
      </dsp:nvSpPr>
      <dsp:spPr>
        <a:xfrm>
          <a:off x="7187576" y="83939"/>
          <a:ext cx="3327201" cy="3992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Feel </a:t>
          </a:r>
          <a:r>
            <a:rPr lang="en-US" sz="2400" b="1" u="sng" kern="1200" dirty="0"/>
            <a:t>confident</a:t>
          </a:r>
          <a:r>
            <a:rPr lang="en-US" sz="2400" kern="1200" dirty="0"/>
            <a:t> to campaign for just climate policy with like-minded practitioners.</a:t>
          </a:r>
        </a:p>
      </dsp:txBody>
      <dsp:txXfrm>
        <a:off x="7187576" y="1680995"/>
        <a:ext cx="3327201" cy="2395585"/>
      </dsp:txXfrm>
    </dsp:sp>
    <dsp:sp modelId="{1AD1E287-87F7-4C6E-BA7E-A5E2B0A4A865}">
      <dsp:nvSpPr>
        <dsp:cNvPr id="0" name=""/>
        <dsp:cNvSpPr/>
      </dsp:nvSpPr>
      <dsp:spPr>
        <a:xfrm>
          <a:off x="7187576" y="83939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83939"/>
        <a:ext cx="3327201" cy="1597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6E02D-77A0-416F-B4F0-72FADBD58C9D}">
      <dsp:nvSpPr>
        <dsp:cNvPr id="0" name=""/>
        <dsp:cNvSpPr/>
      </dsp:nvSpPr>
      <dsp:spPr>
        <a:xfrm>
          <a:off x="3080" y="1657245"/>
          <a:ext cx="3753370" cy="15013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the climate Crisis &amp; why is it an issue for community work</a:t>
          </a:r>
          <a:endParaRPr lang="en-IE" sz="2000" kern="1200" dirty="0"/>
        </a:p>
      </dsp:txBody>
      <dsp:txXfrm>
        <a:off x="753754" y="1657245"/>
        <a:ext cx="2252022" cy="1501348"/>
      </dsp:txXfrm>
    </dsp:sp>
    <dsp:sp modelId="{07F3B193-FD2E-4BB3-AE2F-A9F0DC059E03}">
      <dsp:nvSpPr>
        <dsp:cNvPr id="0" name=""/>
        <dsp:cNvSpPr/>
      </dsp:nvSpPr>
      <dsp:spPr>
        <a:xfrm>
          <a:off x="3381114" y="1657245"/>
          <a:ext cx="3753370" cy="15013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Key concepts and policy context</a:t>
          </a:r>
          <a:endParaRPr lang="en-IE" sz="2000" kern="1200" dirty="0"/>
        </a:p>
      </dsp:txBody>
      <dsp:txXfrm>
        <a:off x="4131788" y="1657245"/>
        <a:ext cx="2252022" cy="1501348"/>
      </dsp:txXfrm>
    </dsp:sp>
    <dsp:sp modelId="{F85A2343-92BA-43BF-9EB3-769CC02BA9BA}">
      <dsp:nvSpPr>
        <dsp:cNvPr id="0" name=""/>
        <dsp:cNvSpPr/>
      </dsp:nvSpPr>
      <dsp:spPr>
        <a:xfrm>
          <a:off x="6759148" y="1657245"/>
          <a:ext cx="3753370" cy="15013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Community work strategy and action </a:t>
          </a:r>
          <a:endParaRPr lang="en-IE" sz="2000" kern="1200" dirty="0"/>
        </a:p>
      </dsp:txBody>
      <dsp:txXfrm>
        <a:off x="7509822" y="1657245"/>
        <a:ext cx="2252022" cy="1501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D07AD-F0E2-478D-A741-09615A391252}" type="datetimeFigureOut">
              <a:rPr lang="en-IE" smtClean="0"/>
              <a:t>06/06/2023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B7C2E-EC9C-4420-8935-CBA897D9A6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850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1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2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49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572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79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52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9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2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656751" y="168037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168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2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90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5574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67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4615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4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4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lobalwitness.org/en/blog/we-are-going-to-kill-you-a-case-study-in-corporate-power-left-unchecked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gaggaalliance.org/global-south-feminists-to-cop-decision-makers-radical-change-for-climate-justice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212095521002832#f001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" y="1484666"/>
            <a:ext cx="5596128" cy="3511296"/>
          </a:xfrm>
        </p:spPr>
        <p:txBody>
          <a:bodyPr>
            <a:normAutofit/>
          </a:bodyPr>
          <a:lstStyle/>
          <a:p>
            <a:r>
              <a:rPr lang="en-US" b="1" i="0" dirty="0">
                <a:latin typeface="+mn-lt"/>
              </a:rPr>
              <a:t>From Climate Crisis to Climate Justice</a:t>
            </a:r>
            <a:endParaRPr lang="en-IE" b="1" i="0" dirty="0"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243518F-B153-4E94-BB7B-5C78546CD021}"/>
              </a:ext>
            </a:extLst>
          </p:cNvPr>
          <p:cNvSpPr txBox="1">
            <a:spLocks/>
          </p:cNvSpPr>
          <p:nvPr/>
        </p:nvSpPr>
        <p:spPr>
          <a:xfrm>
            <a:off x="7791597" y="5519959"/>
            <a:ext cx="3961315" cy="966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 Jamie Gorman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D057CC8-B1B6-405D-919F-3A9ACFBDC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0" y="1972221"/>
            <a:ext cx="3624584" cy="2555533"/>
          </a:xfrm>
        </p:spPr>
        <p:txBody>
          <a:bodyPr>
            <a:normAutofit/>
          </a:bodyPr>
          <a:lstStyle/>
          <a:p>
            <a:r>
              <a:rPr lang="en-US" b="1" u="sng" dirty="0"/>
              <a:t>Video 1: </a:t>
            </a:r>
          </a:p>
          <a:p>
            <a:r>
              <a:rPr lang="en-US" b="1" dirty="0"/>
              <a:t>The climate CRISIS &amp; WHY IT IS AN ISSUE FOR COMMUNITY WORK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927CDAA-D2BE-7AED-64C3-30877BCB314D}"/>
              </a:ext>
            </a:extLst>
          </p:cNvPr>
          <p:cNvSpPr/>
          <p:nvPr/>
        </p:nvSpPr>
        <p:spPr>
          <a:xfrm>
            <a:off x="8270881" y="698916"/>
            <a:ext cx="2908092" cy="1319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Youth Climate Strikes, 2019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9C76F4-8494-CE97-F244-E98982C3DEE4}"/>
              </a:ext>
            </a:extLst>
          </p:cNvPr>
          <p:cNvSpPr/>
          <p:nvPr/>
        </p:nvSpPr>
        <p:spPr>
          <a:xfrm>
            <a:off x="1473841" y="4170580"/>
            <a:ext cx="2908092" cy="1319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Ireland bans fracking, 2017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EEB2D4-E7B7-A09A-7771-C7351D2ABB4A}"/>
              </a:ext>
            </a:extLst>
          </p:cNvPr>
          <p:cNvCxnSpPr>
            <a:stCxn id="11" idx="0"/>
          </p:cNvCxnSpPr>
          <p:nvPr/>
        </p:nvCxnSpPr>
        <p:spPr>
          <a:xfrm flipV="1">
            <a:off x="2927887" y="3657600"/>
            <a:ext cx="0" cy="512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CA57F1-6AC6-D84E-9006-E9C847941A28}"/>
              </a:ext>
            </a:extLst>
          </p:cNvPr>
          <p:cNvCxnSpPr>
            <a:stCxn id="10" idx="4"/>
          </p:cNvCxnSpPr>
          <p:nvPr/>
        </p:nvCxnSpPr>
        <p:spPr>
          <a:xfrm>
            <a:off x="9724927" y="2018051"/>
            <a:ext cx="9916" cy="908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crowd&#10;&#10;Description automatically generated">
            <a:extLst>
              <a:ext uri="{FF2B5EF4-FFF2-40B4-BE49-F238E27FC236}">
                <a16:creationId xmlns:a16="http://schemas.microsoft.com/office/drawing/2014/main" id="{404FBCA7-C67E-C7B7-1274-0EBED79F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2802295"/>
            <a:ext cx="6096000" cy="4055706"/>
          </a:xfrm>
          <a:prstGeom prst="rect">
            <a:avLst/>
          </a:prstGeom>
        </p:spPr>
      </p:pic>
      <p:pic>
        <p:nvPicPr>
          <p:cNvPr id="5" name="Picture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36DB57E1-8543-8F6A-0343-564CDD98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3" y="0"/>
            <a:ext cx="668116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743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0E34-9D10-0BCF-A54C-1D07958A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What is the climate crisis?</a:t>
            </a:r>
            <a:endParaRPr lang="en-IE" dirty="0"/>
          </a:p>
        </p:txBody>
      </p:sp>
      <p:pic>
        <p:nvPicPr>
          <p:cNvPr id="8" name="Picture 7" descr="A black and white photo of 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77FC4E27-A20D-7B15-4819-6DB9D44C2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8" r="12615" b="-1"/>
          <a:stretch/>
        </p:blipFill>
        <p:spPr>
          <a:xfrm>
            <a:off x="835152" y="1899139"/>
            <a:ext cx="4937760" cy="4160520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49870C-FB52-3506-1A23-FD9310D93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impact on ecosystems &amp; societies of the changing climate, which is caused primarily by the burning of fossil fuels.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Driven by </a:t>
            </a:r>
            <a:r>
              <a:rPr lang="en-US" sz="2400" dirty="0" err="1"/>
              <a:t>industrialisation</a:t>
            </a:r>
            <a:r>
              <a:rPr lang="en-US" sz="2400" dirty="0"/>
              <a:t>, industrial agriculture, global trade and military expansion = </a:t>
            </a:r>
            <a:r>
              <a:rPr lang="en-US" sz="2400" i="1" dirty="0"/>
              <a:t>Capitalism and colonialism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69073-6EFE-E5EB-58A6-3D79B6149D56}"/>
              </a:ext>
            </a:extLst>
          </p:cNvPr>
          <p:cNvSpPr txBox="1"/>
          <p:nvPr/>
        </p:nvSpPr>
        <p:spPr>
          <a:xfrm>
            <a:off x="1589649" y="6372665"/>
            <a:ext cx="324963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19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Century air pollution 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8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DE7B81-A32B-489C-A62F-1665BEC7B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609" y="1151928"/>
            <a:ext cx="6363687" cy="57060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0C17A0-3A1E-4F43-BBD9-B7A05CC8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2609"/>
            <a:ext cx="10515600" cy="1325563"/>
          </a:xfrm>
        </p:spPr>
        <p:txBody>
          <a:bodyPr/>
          <a:lstStyle/>
          <a:p>
            <a:r>
              <a:rPr lang="en-US" dirty="0"/>
              <a:t>Over-stretching planetary boundaries</a:t>
            </a:r>
            <a:endParaRPr lang="en-IE" dirty="0"/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BEB45F52-F2A5-75EF-D0C1-2B7FA7260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7" y="5919333"/>
            <a:ext cx="667660" cy="66766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1ED0B20-FF5F-441D-3B3C-3C7B1A8E9988}"/>
              </a:ext>
            </a:extLst>
          </p:cNvPr>
          <p:cNvSpPr txBox="1">
            <a:spLocks/>
          </p:cNvSpPr>
          <p:nvPr/>
        </p:nvSpPr>
        <p:spPr>
          <a:xfrm>
            <a:off x="326571" y="2059939"/>
            <a:ext cx="4937760" cy="27381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Planetary boundaries are the limits of the earth’s ‘safe operating space’ which humans must remain within to ensure healthy ecosystems can maintain life on earth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8E8B1-8932-F0C7-2EB8-4F8E125427EA}"/>
              </a:ext>
            </a:extLst>
          </p:cNvPr>
          <p:cNvSpPr txBox="1">
            <a:spLocks/>
          </p:cNvSpPr>
          <p:nvPr/>
        </p:nvSpPr>
        <p:spPr>
          <a:xfrm>
            <a:off x="1158240" y="6022344"/>
            <a:ext cx="3315286" cy="32218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Stockholm Resilience Institute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75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0E34-9D10-0BCF-A54C-1D07958A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Fossil fuels</a:t>
            </a:r>
            <a:endParaRPr lang="en-IE" dirty="0"/>
          </a:p>
        </p:txBody>
      </p:sp>
      <p:pic>
        <p:nvPicPr>
          <p:cNvPr id="9" name="Picture 8" descr="A picture containing rock&#10;&#10;Description automatically generated">
            <a:extLst>
              <a:ext uri="{FF2B5EF4-FFF2-40B4-BE49-F238E27FC236}">
                <a16:creationId xmlns:a16="http://schemas.microsoft.com/office/drawing/2014/main" id="{5A397AA0-1AA3-587D-F07D-44BD963D7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046" y="4949471"/>
            <a:ext cx="3512873" cy="1642268"/>
          </a:xfrm>
          <a:prstGeom prst="rect">
            <a:avLst/>
          </a:prstGeom>
        </p:spPr>
      </p:pic>
      <p:pic>
        <p:nvPicPr>
          <p:cNvPr id="11" name="Picture 10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A46AC077-6A3A-3480-507B-613DAD21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6" y="4949471"/>
            <a:ext cx="1842562" cy="1549256"/>
          </a:xfrm>
          <a:prstGeom prst="rect">
            <a:avLst/>
          </a:prstGeom>
        </p:spPr>
      </p:pic>
      <p:pic>
        <p:nvPicPr>
          <p:cNvPr id="15" name="Picture 14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A61EB4A7-411A-9B5B-1E4F-36704F4E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168" y="377487"/>
            <a:ext cx="6211832" cy="408945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AF9513-3E80-5C03-4ED9-D45B37DC7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2825" y="1849749"/>
            <a:ext cx="5637322" cy="30457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B1C962-3AF6-0087-192B-FC621C50E564}"/>
              </a:ext>
            </a:extLst>
          </p:cNvPr>
          <p:cNvSpPr txBox="1"/>
          <p:nvPr/>
        </p:nvSpPr>
        <p:spPr>
          <a:xfrm>
            <a:off x="6083065" y="4771860"/>
            <a:ext cx="60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Moneypoint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coal-fired ESB station burns coal from the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Cerrejón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mine in Colombia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74CFF74B-58DC-98DC-3697-5EE5B4A5B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980" y="5924079"/>
            <a:ext cx="667660" cy="6676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2750D-1866-4CC4-CF97-60FF257480FC}"/>
              </a:ext>
            </a:extLst>
          </p:cNvPr>
          <p:cNvSpPr txBox="1">
            <a:spLocks/>
          </p:cNvSpPr>
          <p:nvPr/>
        </p:nvSpPr>
        <p:spPr>
          <a:xfrm>
            <a:off x="7080069" y="5995565"/>
            <a:ext cx="2426788" cy="3348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Fossil fuels explainer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736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outdoor, ground, nature, desert&#10;&#10;Description automatically generated">
            <a:extLst>
              <a:ext uri="{FF2B5EF4-FFF2-40B4-BE49-F238E27FC236}">
                <a16:creationId xmlns:a16="http://schemas.microsoft.com/office/drawing/2014/main" id="{434435AD-3D59-AB26-E9BA-2A74F933BC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B24561E-0A94-A914-5A61-4B605A9B482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9/3/20XX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101D851-37D1-EE25-6CDF-564BDDCDD5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9713C8C-8E70-45D5-AE59-23E601682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B5D0167-A8DF-A29F-0942-0FFDB8A5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06709"/>
            <a:ext cx="611150" cy="623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4FA04A-7E9A-FF94-7761-873A1911022D}"/>
              </a:ext>
            </a:extLst>
          </p:cNvPr>
          <p:cNvSpPr txBox="1"/>
          <p:nvPr/>
        </p:nvSpPr>
        <p:spPr>
          <a:xfrm>
            <a:off x="763550" y="5857633"/>
            <a:ext cx="280964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Global Witness report on human rights abuses at </a:t>
            </a:r>
            <a:r>
              <a:rPr kumimoji="0" lang="en-I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Cerrejón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0CEEC-E377-8E0E-0D86-6CD6D45C2BC6}"/>
              </a:ext>
            </a:extLst>
          </p:cNvPr>
          <p:cNvSpPr txBox="1"/>
          <p:nvPr/>
        </p:nvSpPr>
        <p:spPr>
          <a:xfrm>
            <a:off x="190179" y="4152682"/>
            <a:ext cx="189762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Cerrejón</a:t>
            </a:r>
            <a:r>
              <a:rPr kumimoji="0" lang="en-IE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mine in Colombia </a:t>
            </a:r>
          </a:p>
        </p:txBody>
      </p:sp>
    </p:spTree>
    <p:extLst>
      <p:ext uri="{BB962C8B-B14F-4D97-AF65-F5344CB8AC3E}">
        <p14:creationId xmlns:p14="http://schemas.microsoft.com/office/powerpoint/2010/main" val="57955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0E34-9D10-0BCF-A54C-1D07958A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anthroprocene</a:t>
            </a:r>
            <a:endParaRPr lang="en-IE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70AF0F0-DE7A-2C9C-11B9-A9D34AE2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719" y="1690688"/>
            <a:ext cx="4877653" cy="5041502"/>
          </a:xfrm>
          <a:prstGeom prst="rect">
            <a:avLst/>
          </a:prstGeom>
          <a:noFill/>
        </p:spPr>
      </p:pic>
      <p:pic>
        <p:nvPicPr>
          <p:cNvPr id="12" name="Picture 11" descr="A picture containing text, cup, can&#10;&#10;Description automatically generated">
            <a:extLst>
              <a:ext uri="{FF2B5EF4-FFF2-40B4-BE49-F238E27FC236}">
                <a16:creationId xmlns:a16="http://schemas.microsoft.com/office/drawing/2014/main" id="{19FC71B9-02C8-ACB1-A0BC-E28F8854A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862" y="1451637"/>
            <a:ext cx="3331900" cy="2220711"/>
          </a:xfrm>
          <a:prstGeom prst="rect">
            <a:avLst/>
          </a:prstGeom>
        </p:spPr>
      </p:pic>
      <p:pic>
        <p:nvPicPr>
          <p:cNvPr id="10" name="Picture 9" descr="A picture containing sky, outdoor, nature&#10;&#10;Description automatically generated">
            <a:extLst>
              <a:ext uri="{FF2B5EF4-FFF2-40B4-BE49-F238E27FC236}">
                <a16:creationId xmlns:a16="http://schemas.microsoft.com/office/drawing/2014/main" id="{35D60A05-8D90-BDF7-74D8-73AC1C177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76" y="1513707"/>
            <a:ext cx="4317281" cy="21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9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DAA9-1035-D05F-651A-9B1927E7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Climate crisis and justice</a:t>
            </a:r>
            <a:endParaRPr lang="en-I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0C24727-AF0D-EB76-0692-82EE0A048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152" y="2433801"/>
            <a:ext cx="4937760" cy="331627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/>
              <a:t>“Climate justice means… tackling the root causes of the climate crisis – including unsustainable production, consumption, and trade – while making progress towards equity and the protection and realization of human rights,”  </a:t>
            </a:r>
          </a:p>
          <a:p>
            <a:pPr marL="0" indent="0" algn="ctr">
              <a:buNone/>
            </a:pPr>
            <a:r>
              <a:rPr lang="en-US" sz="2400" dirty="0"/>
              <a:t>- Menka </a:t>
            </a:r>
            <a:r>
              <a:rPr lang="en-US" sz="2400" dirty="0" err="1"/>
              <a:t>Goundan</a:t>
            </a:r>
            <a:r>
              <a:rPr lang="en-US" sz="2400" dirty="0"/>
              <a:t>, Women’s Fund Fiji, </a:t>
            </a:r>
            <a:endParaRPr lang="en-US" sz="3400" dirty="0"/>
          </a:p>
        </p:txBody>
      </p:sp>
      <p:pic>
        <p:nvPicPr>
          <p:cNvPr id="12" name="Content Placeholder 11" descr="A person with a face mask&#10;&#10;Description automatically generated with low confidence">
            <a:extLst>
              <a:ext uri="{FF2B5EF4-FFF2-40B4-BE49-F238E27FC236}">
                <a16:creationId xmlns:a16="http://schemas.microsoft.com/office/drawing/2014/main" id="{B2B7F503-8C94-98C1-FD80-C2A3AA11E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655" r="10655"/>
          <a:stretch/>
        </p:blipFill>
        <p:spPr>
          <a:xfrm>
            <a:off x="6419088" y="2011680"/>
            <a:ext cx="4937760" cy="4160520"/>
          </a:xfrm>
          <a:noFill/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7ABA2B0-52D9-D6CD-B52C-6ED46BD5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180882"/>
            <a:ext cx="611150" cy="623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27F9E-D562-1F37-2089-0B6354D7AF0B}"/>
              </a:ext>
            </a:extLst>
          </p:cNvPr>
          <p:cNvSpPr txBox="1"/>
          <p:nvPr/>
        </p:nvSpPr>
        <p:spPr>
          <a:xfrm>
            <a:off x="763550" y="6169709"/>
            <a:ext cx="442788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Global South feminist perspectives on climate justice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39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DAA9-1035-D05F-651A-9B1927E7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Climate crisis: a triple injustice</a:t>
            </a:r>
            <a:endParaRPr lang="en-IE" dirty="0"/>
          </a:p>
        </p:txBody>
      </p:sp>
      <p:pic>
        <p:nvPicPr>
          <p:cNvPr id="6" name="Content Placeholder 5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D727C9BA-643E-BFE1-3143-A16F97270E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494" r="15949" b="-1"/>
          <a:stretch/>
        </p:blipFill>
        <p:spPr>
          <a:xfrm>
            <a:off x="838200" y="2011680"/>
            <a:ext cx="4937760" cy="4160520"/>
          </a:xfr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0C24727-AF0D-EB76-0692-82EE0A048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>
            <a:normAutofit/>
          </a:bodyPr>
          <a:lstStyle/>
          <a:p>
            <a:pPr marL="0" indent="0" rtl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/>
              <a:t>Climate crisis disproportionately impacts </a:t>
            </a:r>
            <a:r>
              <a:rPr lang="en-US" sz="2000" dirty="0" err="1"/>
              <a:t>marginalised</a:t>
            </a:r>
            <a:r>
              <a:rPr lang="en-US" sz="2000" dirty="0"/>
              <a:t> and disadvantaged groups in Ireland and globally: </a:t>
            </a:r>
          </a:p>
          <a:p>
            <a:pPr marL="0" indent="0" rtl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000" b="0" i="0" u="none" strike="noStrike" dirty="0">
              <a:effectLst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i="0" u="none" strike="noStrike" dirty="0">
                <a:effectLst/>
              </a:rPr>
              <a:t>They have often </a:t>
            </a:r>
            <a:r>
              <a:rPr lang="en-US" sz="2000" b="1" u="none" strike="noStrike" dirty="0">
                <a:effectLst/>
              </a:rPr>
              <a:t>done least to cause the crisis</a:t>
            </a:r>
            <a:r>
              <a:rPr lang="en-US" sz="2000" b="0" i="0" u="none" strike="noStrike" dirty="0">
                <a:effectLst/>
              </a:rPr>
              <a:t> in terms of emissions</a:t>
            </a:r>
            <a:r>
              <a:rPr lang="en-US" sz="2000" dirty="0"/>
              <a:t>.</a:t>
            </a:r>
            <a:endParaRPr lang="en-US" sz="2000" b="0" i="0" u="none" strike="noStrike" dirty="0">
              <a:effectLst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effectLst/>
            </a:endParaRPr>
          </a:p>
          <a:p>
            <a:pPr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i="0" u="none" strike="noStrike" dirty="0">
                <a:effectLst/>
              </a:rPr>
              <a:t>They are </a:t>
            </a:r>
            <a:r>
              <a:rPr lang="en-US" sz="2000" b="1" i="0" u="none" strike="noStrike" dirty="0">
                <a:effectLst/>
              </a:rPr>
              <a:t>most exposed </a:t>
            </a:r>
            <a:r>
              <a:rPr lang="en-US" sz="2000" b="0" i="0" u="none" strike="noStrike" dirty="0">
                <a:effectLst/>
              </a:rPr>
              <a:t>to climate risks.</a:t>
            </a:r>
          </a:p>
          <a:p>
            <a:pPr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effectLst/>
            </a:endParaRPr>
          </a:p>
          <a:p>
            <a:pPr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i="0" u="none" strike="noStrike" dirty="0">
                <a:effectLst/>
              </a:rPr>
              <a:t>They have the </a:t>
            </a:r>
            <a:r>
              <a:rPr lang="en-US" sz="2000" b="1" i="0" u="none" strike="noStrike" dirty="0">
                <a:effectLst/>
              </a:rPr>
              <a:t>least resources to respond </a:t>
            </a:r>
            <a:r>
              <a:rPr lang="en-US" sz="2000" b="0" i="0" u="none" strike="noStrike" dirty="0">
                <a:effectLst/>
              </a:rPr>
              <a:t>to the crisis with resilience. </a:t>
            </a:r>
          </a:p>
        </p:txBody>
      </p:sp>
    </p:spTree>
    <p:extLst>
      <p:ext uri="{BB962C8B-B14F-4D97-AF65-F5344CB8AC3E}">
        <p14:creationId xmlns:p14="http://schemas.microsoft.com/office/powerpoint/2010/main" val="4251491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DAA9-1035-D05F-651A-9B1927E7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climate crisis requires a focus on gender justice</a:t>
            </a:r>
            <a:endParaRPr lang="en-IE" dirty="0"/>
          </a:p>
        </p:txBody>
      </p:sp>
      <p:pic>
        <p:nvPicPr>
          <p:cNvPr id="8" name="Picture 7" descr="Text, email&#10;&#10;Description automatically generated with medium confidence">
            <a:extLst>
              <a:ext uri="{FF2B5EF4-FFF2-40B4-BE49-F238E27FC236}">
                <a16:creationId xmlns:a16="http://schemas.microsoft.com/office/drawing/2014/main" id="{02C2F9C9-B360-070D-30AE-249CC1440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70" y="1548786"/>
            <a:ext cx="3347315" cy="5167312"/>
          </a:xfrm>
          <a:prstGeom prst="rect">
            <a:avLst/>
          </a:prstGeom>
        </p:spPr>
      </p:pic>
      <p:pic>
        <p:nvPicPr>
          <p:cNvPr id="10" name="Picture 9" descr="A group of people holding a red sign&#10;&#10;Description automatically generated with medium confidence">
            <a:extLst>
              <a:ext uri="{FF2B5EF4-FFF2-40B4-BE49-F238E27FC236}">
                <a16:creationId xmlns:a16="http://schemas.microsoft.com/office/drawing/2014/main" id="{92C5C5F5-617F-2B83-03D0-1EC7C71BF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6" y="2075042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70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DAA9-1035-D05F-651A-9B1927E7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49" y="189443"/>
            <a:ext cx="1122598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climate crisis is an intersectional crisis</a:t>
            </a:r>
            <a:endParaRPr lang="en-IE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7ABA2B0-52D9-D6CD-B52C-6ED46BD5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6" y="6044573"/>
            <a:ext cx="611150" cy="623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27F9E-D562-1F37-2089-0B6354D7AF0B}"/>
              </a:ext>
            </a:extLst>
          </p:cNvPr>
          <p:cNvSpPr txBox="1"/>
          <p:nvPr/>
        </p:nvSpPr>
        <p:spPr>
          <a:xfrm>
            <a:off x="763549" y="6022226"/>
            <a:ext cx="504226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/>
              </a:rPr>
              <a:t>Amorim-Maia &amp; others (2022) A conceptual framework for intersectional climate justice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0720DD89-54C7-8241-8B7E-83B3BC2164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83588" y="1455364"/>
            <a:ext cx="4499573" cy="4499573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F52400-8D20-B010-28B8-022466EF0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850" y="1268206"/>
            <a:ext cx="6214034" cy="55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1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6217-422C-4784-9DF9-E4FC3A8A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Workshop aims</a:t>
            </a:r>
            <a:endParaRPr lang="en-IE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6ED1B1C-5D1C-70CB-3E6A-6CD4990F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9/3/20XX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ECDE5B-BA59-BB47-4984-25874D9E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74F5AE8-FD5A-BBC0-17D1-57955C39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9713C8C-8E70-45D5-AE59-23E601682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DCA368E-E7FD-4D52-AC9F-2AB1E5D976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1680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5119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35CB-B75B-C9BD-255B-6B6FB8D7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climate justice lens: spotting bull****</a:t>
            </a:r>
            <a:endParaRPr lang="en-IE" dirty="0"/>
          </a:p>
        </p:txBody>
      </p:sp>
      <p:pic>
        <p:nvPicPr>
          <p:cNvPr id="9" name="Content Placeholder 8" descr="A picture containing cow, grass, outdoor, tree&#10;&#10;Description automatically generated">
            <a:extLst>
              <a:ext uri="{FF2B5EF4-FFF2-40B4-BE49-F238E27FC236}">
                <a16:creationId xmlns:a16="http://schemas.microsoft.com/office/drawing/2014/main" id="{24608547-8DFD-6DAC-7E88-F409AD4134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42401"/>
            <a:ext cx="4937125" cy="389876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B3ECA-3CDB-304C-DA74-F91B4BB7CF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Climate policies that negatively affect </a:t>
            </a:r>
            <a:r>
              <a:rPr lang="en-US" sz="2400" dirty="0" err="1"/>
              <a:t>marginalised</a:t>
            </a:r>
            <a:r>
              <a:rPr lang="en-US" sz="2400" dirty="0"/>
              <a:t> groups</a:t>
            </a:r>
          </a:p>
          <a:p>
            <a:r>
              <a:rPr lang="en-US" sz="2400" dirty="0"/>
              <a:t>Proposed solutions which are unaffordable </a:t>
            </a:r>
            <a:endParaRPr lang="en-IE" sz="2400" dirty="0"/>
          </a:p>
          <a:p>
            <a:r>
              <a:rPr lang="en-IE" sz="2400" dirty="0"/>
              <a:t>Focusing on individual responsibility letting big polluters off the hook </a:t>
            </a:r>
          </a:p>
          <a:p>
            <a:r>
              <a:rPr lang="en-IE" sz="2400" dirty="0"/>
              <a:t>Greenwashing that promotes false solutions.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039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A5DDD-5040-FBB9-C897-867DFB21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68" y="2501537"/>
            <a:ext cx="3731849" cy="2373086"/>
          </a:xfrm>
        </p:spPr>
        <p:txBody>
          <a:bodyPr>
            <a:noAutofit/>
          </a:bodyPr>
          <a:lstStyle/>
          <a:p>
            <a:r>
              <a:rPr lang="en-US" sz="2900" dirty="0"/>
              <a:t>How does this resonate? 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How do you relate it to your own work?</a:t>
            </a:r>
            <a:br>
              <a:rPr lang="en-US" sz="2900" dirty="0"/>
            </a:br>
            <a:br>
              <a:rPr lang="en-US" sz="2900" dirty="0"/>
            </a:br>
            <a:endParaRPr lang="en-IE" sz="2900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1D3A2A4-2B45-223F-D749-2786E165F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10" y="1542377"/>
            <a:ext cx="5333210" cy="377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B297-B6ED-2CAE-CD3A-2FBB531B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structure </a:t>
            </a:r>
            <a:endParaRPr lang="en-IE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920CFC9-E819-1C3C-C55B-9CC95D3C2B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56361"/>
          <a:ext cx="10515600" cy="481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659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30D3-84FD-F660-C066-3B77282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29" y="293063"/>
            <a:ext cx="10515600" cy="1325563"/>
          </a:xfrm>
        </p:spPr>
        <p:txBody>
          <a:bodyPr/>
          <a:lstStyle/>
          <a:p>
            <a:r>
              <a:rPr lang="en-US" dirty="0"/>
              <a:t>Symbols in the slides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C5185-22BA-6399-67DF-8CD371C3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6815" y="5275907"/>
            <a:ext cx="3175713" cy="1423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point to pause and reflect</a:t>
            </a:r>
            <a:endParaRPr lang="en-IE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1830F8A-121C-87C5-9365-243745501487}"/>
              </a:ext>
            </a:extLst>
          </p:cNvPr>
          <p:cNvSpPr/>
          <p:nvPr/>
        </p:nvSpPr>
        <p:spPr>
          <a:xfrm>
            <a:off x="4362894" y="1888426"/>
            <a:ext cx="2835742" cy="730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79C4E58-2221-6CA7-2C79-93662AA6883E}"/>
              </a:ext>
            </a:extLst>
          </p:cNvPr>
          <p:cNvSpPr txBox="1">
            <a:spLocks/>
          </p:cNvSpPr>
          <p:nvPr/>
        </p:nvSpPr>
        <p:spPr>
          <a:xfrm>
            <a:off x="8346816" y="1693477"/>
            <a:ext cx="3175713" cy="1016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link found in the toolkit.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5FB3974-EBE5-9668-F1A0-C9E90C251A8A}"/>
              </a:ext>
            </a:extLst>
          </p:cNvPr>
          <p:cNvSpPr/>
          <p:nvPr/>
        </p:nvSpPr>
        <p:spPr>
          <a:xfrm>
            <a:off x="4362894" y="5531168"/>
            <a:ext cx="2940736" cy="730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AAC6B70-893E-5AB3-9BC0-EAAC5199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77" y="5094074"/>
            <a:ext cx="2268623" cy="1605051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FE7C1A90-179D-91B0-1561-0E148E46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85" y="1805247"/>
            <a:ext cx="1199213" cy="119921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B35A6C2-39E5-7103-AD24-4BD5086C0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59" y="3246741"/>
            <a:ext cx="1572039" cy="160505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DA381060-751D-154A-428F-1A99A1636A88}"/>
              </a:ext>
            </a:extLst>
          </p:cNvPr>
          <p:cNvSpPr/>
          <p:nvPr/>
        </p:nvSpPr>
        <p:spPr>
          <a:xfrm>
            <a:off x="4362894" y="3683836"/>
            <a:ext cx="2835742" cy="730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A66A24A-C135-5546-618D-45FA0E9DEEA2}"/>
              </a:ext>
            </a:extLst>
          </p:cNvPr>
          <p:cNvSpPr txBox="1">
            <a:spLocks/>
          </p:cNvSpPr>
          <p:nvPr/>
        </p:nvSpPr>
        <p:spPr>
          <a:xfrm>
            <a:off x="8346815" y="3429000"/>
            <a:ext cx="3175713" cy="12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 additional resource </a:t>
            </a:r>
          </a:p>
        </p:txBody>
      </p:sp>
    </p:spTree>
    <p:extLst>
      <p:ext uri="{BB962C8B-B14F-4D97-AF65-F5344CB8AC3E}">
        <p14:creationId xmlns:p14="http://schemas.microsoft.com/office/powerpoint/2010/main" val="295576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DE6E-C62F-4213-8C99-20C91A7C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1" y="185243"/>
            <a:ext cx="10959059" cy="1802617"/>
          </a:xfrm>
        </p:spPr>
        <p:txBody>
          <a:bodyPr/>
          <a:lstStyle/>
          <a:p>
            <a:r>
              <a:rPr lang="en-US" dirty="0"/>
              <a:t>Social Justice &amp; Sustainable Development in the All- Ireland Standards</a:t>
            </a:r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76F3E8-9FEA-487D-AB1D-18E9F87B0D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80061" y="1987860"/>
            <a:ext cx="8377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dirty="0"/>
              <a:t>‘Promoting a sustainable society involves promoting </a:t>
            </a:r>
            <a:r>
              <a:rPr lang="en-US" sz="2000" u="sng" dirty="0"/>
              <a:t>environmentally, economically and socially sustainable policies and practices.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9DBF37-718A-F96F-9F49-2B51C66B5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1" y="2167742"/>
            <a:ext cx="2599235" cy="35697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175C91-6BB1-32AD-6934-99BE85933A95}"/>
              </a:ext>
            </a:extLst>
          </p:cNvPr>
          <p:cNvSpPr txBox="1"/>
          <p:nvPr/>
        </p:nvSpPr>
        <p:spPr>
          <a:xfrm>
            <a:off x="3480061" y="3110089"/>
            <a:ext cx="8200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requires the practice of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thinking globally and acting locally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the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present and the future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0D10-A6F3-F59C-541C-BB0033D398AA}"/>
              </a:ext>
            </a:extLst>
          </p:cNvPr>
          <p:cNvSpPr txBox="1"/>
          <p:nvPr/>
        </p:nvSpPr>
        <p:spPr>
          <a:xfrm>
            <a:off x="3480061" y="3952796"/>
            <a:ext cx="8200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pursuing social justice and sustainable development, community work is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concerned with the redistribution of wealth, power and resources in society.</a:t>
            </a:r>
            <a:endParaRPr kumimoji="0" lang="en-IE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52A62F-92B0-2502-E1EC-7B37B4ABCF11}"/>
              </a:ext>
            </a:extLst>
          </p:cNvPr>
          <p:cNvSpPr txBox="1"/>
          <p:nvPr/>
        </p:nvSpPr>
        <p:spPr>
          <a:xfrm>
            <a:off x="3480060" y="5029649"/>
            <a:ext cx="8032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seeks to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mitigate against the effects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 climate  change and ensure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equal access to a good quality environment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all. 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A72FB0-8358-320B-8D54-CE9AE9025273}"/>
              </a:ext>
            </a:extLst>
          </p:cNvPr>
          <p:cNvSpPr txBox="1"/>
          <p:nvPr/>
        </p:nvSpPr>
        <p:spPr>
          <a:xfrm>
            <a:off x="3480060" y="5859914"/>
            <a:ext cx="7926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These rights are all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interrelated, interdependent and intersectional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(p.15). 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3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81956B0-7436-B4F3-97D1-BCD3E39B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/>
          <a:p>
            <a:r>
              <a:rPr lang="en-US" sz="2800"/>
              <a:t>Climate justice work should involve the application of all community work values</a:t>
            </a:r>
            <a:endParaRPr lang="en-IE" sz="2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44D8E7-C392-DF42-D199-98D98F026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0" t="4294" r="8957" b="4656"/>
          <a:stretch/>
        </p:blipFill>
        <p:spPr>
          <a:xfrm>
            <a:off x="6450768" y="452080"/>
            <a:ext cx="5621311" cy="5953839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2D4082-143D-D724-4222-4F91534BCFB9}"/>
              </a:ext>
            </a:extLst>
          </p:cNvPr>
          <p:cNvSpPr txBox="1"/>
          <p:nvPr/>
        </p:nvSpPr>
        <p:spPr>
          <a:xfrm>
            <a:off x="1569762" y="6036587"/>
            <a:ext cx="25075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 Ireland Standards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A71F78F-25C1-6F9C-012F-3A106B6DB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49" y="5727776"/>
            <a:ext cx="966653" cy="9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2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96179220-34FC-6CA1-F889-D4B0CDCA7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4" r="3508" b="-1"/>
          <a:stretch/>
        </p:blipFill>
        <p:spPr>
          <a:xfrm>
            <a:off x="20" y="10"/>
            <a:ext cx="6105116" cy="419099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07BF92A-1D3F-4AB7-96F8-623F31FA17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1055" b="11055"/>
          <a:stretch/>
        </p:blipFill>
        <p:spPr>
          <a:xfrm>
            <a:off x="462420" y="4304418"/>
            <a:ext cx="5414116" cy="2553582"/>
          </a:xfrm>
          <a:noFill/>
        </p:spPr>
      </p:pic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48CBDFF5-9266-451D-AB5C-C63C34970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2" r="9212"/>
          <a:stretch/>
        </p:blipFill>
        <p:spPr>
          <a:xfrm>
            <a:off x="20" y="10"/>
            <a:ext cx="6105116" cy="419099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6B746-8D56-4D96-B8E2-2717FBEF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136" y="327646"/>
            <a:ext cx="3606431" cy="1669093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“</a:t>
            </a:r>
            <a:r>
              <a:rPr lang="en-US" b="1" dirty="0"/>
              <a:t>When I think of the climate crisis, I feel…”</a:t>
            </a:r>
            <a:endParaRPr lang="en-IE" b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1BF7C17-7B41-474C-818A-82429C4F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078" y="5288574"/>
            <a:ext cx="4617720" cy="846754"/>
          </a:xfrm>
        </p:spPr>
        <p:txBody>
          <a:bodyPr>
            <a:normAutofit/>
          </a:bodyPr>
          <a:lstStyle/>
          <a:p>
            <a:r>
              <a:rPr lang="en-US" dirty="0"/>
              <a:t>Make a list, write a short paragraph or draw a picture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72FCFFE-B9B6-6C7B-AA63-474684389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433" y="2302976"/>
            <a:ext cx="3035171" cy="2147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EC87E-606C-F160-4EC4-DCE2D3663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736" y="1996739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4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4;p13">
            <a:extLst>
              <a:ext uri="{FF2B5EF4-FFF2-40B4-BE49-F238E27FC236}">
                <a16:creationId xmlns:a16="http://schemas.microsoft.com/office/drawing/2014/main" id="{3D3B471A-018F-40CF-B86A-F6ADF1DC5B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837" y="2914083"/>
            <a:ext cx="3561736" cy="348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holding a flag&#10;&#10;Description automatically generated with medium confidence">
            <a:extLst>
              <a:ext uri="{FF2B5EF4-FFF2-40B4-BE49-F238E27FC236}">
                <a16:creationId xmlns:a16="http://schemas.microsoft.com/office/drawing/2014/main" id="{A6EE6327-5D36-49FA-AC26-3B51BA1B5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456" y="275988"/>
            <a:ext cx="3561736" cy="2374491"/>
          </a:xfrm>
          <a:prstGeom prst="rect">
            <a:avLst/>
          </a:prstGeom>
        </p:spPr>
      </p:pic>
      <p:pic>
        <p:nvPicPr>
          <p:cNvPr id="10" name="Picture 9" descr="A picture containing text, newspaper, sign, different&#10;&#10;Description automatically generated">
            <a:extLst>
              <a:ext uri="{FF2B5EF4-FFF2-40B4-BE49-F238E27FC236}">
                <a16:creationId xmlns:a16="http://schemas.microsoft.com/office/drawing/2014/main" id="{0699EA96-F49B-4E38-8921-6D5906A4A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960">
            <a:off x="9315337" y="147647"/>
            <a:ext cx="2589451" cy="2589451"/>
          </a:xfrm>
          <a:prstGeom prst="rect">
            <a:avLst/>
          </a:prstGeom>
        </p:spPr>
      </p:pic>
      <p:pic>
        <p:nvPicPr>
          <p:cNvPr id="12" name="Picture 11" descr="A picture containing dark, outdoor, nature, lit&#10;&#10;Description automatically generated">
            <a:extLst>
              <a:ext uri="{FF2B5EF4-FFF2-40B4-BE49-F238E27FC236}">
                <a16:creationId xmlns:a16="http://schemas.microsoft.com/office/drawing/2014/main" id="{D6A00086-D941-4C9C-AC40-98AB87BF9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794" y="2172186"/>
            <a:ext cx="2704929" cy="1799905"/>
          </a:xfrm>
          <a:prstGeom prst="rect">
            <a:avLst/>
          </a:prstGeom>
        </p:spPr>
      </p:pic>
      <p:pic>
        <p:nvPicPr>
          <p:cNvPr id="7" name="Picture 6" descr="A picture containing food, table, person, indoor&#10;&#10;Description automatically generated">
            <a:extLst>
              <a:ext uri="{FF2B5EF4-FFF2-40B4-BE49-F238E27FC236}">
                <a16:creationId xmlns:a16="http://schemas.microsoft.com/office/drawing/2014/main" id="{EAD88D63-8434-41A0-8B76-12391C057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7611">
            <a:off x="8712854" y="3543628"/>
            <a:ext cx="2979175" cy="1675785"/>
          </a:xfrm>
          <a:prstGeom prst="rect">
            <a:avLst/>
          </a:prstGeom>
        </p:spPr>
      </p:pic>
      <p:pic>
        <p:nvPicPr>
          <p:cNvPr id="14" name="Picture 13" descr="A group of people holding a sign&#10;&#10;Description automatically generated with low confidence">
            <a:extLst>
              <a:ext uri="{FF2B5EF4-FFF2-40B4-BE49-F238E27FC236}">
                <a16:creationId xmlns:a16="http://schemas.microsoft.com/office/drawing/2014/main" id="{C3916DA6-429E-4514-A567-BA69F2799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33540">
            <a:off x="540753" y="25264"/>
            <a:ext cx="2025307" cy="2875936"/>
          </a:xfrm>
          <a:prstGeom prst="rect">
            <a:avLst/>
          </a:prstGeom>
        </p:spPr>
      </p:pic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10098">
            <a:off x="8333507" y="4867526"/>
            <a:ext cx="3157276" cy="173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CF122002-1494-48EA-90F1-C6CACD7812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4755">
            <a:off x="439205" y="1984678"/>
            <a:ext cx="2967051" cy="1976797"/>
          </a:xfrm>
          <a:prstGeom prst="rect">
            <a:avLst/>
          </a:prstGeom>
        </p:spPr>
      </p:pic>
      <p:pic>
        <p:nvPicPr>
          <p:cNvPr id="18" name="Picture 1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EE90117-FE52-49C0-8340-9CE1E29885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56288">
            <a:off x="514323" y="3969699"/>
            <a:ext cx="2851768" cy="28517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96179220-34FC-6CA1-F889-D4B0CDCA7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4" r="3508" b="-1"/>
          <a:stretch/>
        </p:blipFill>
        <p:spPr>
          <a:xfrm>
            <a:off x="20" y="10"/>
            <a:ext cx="6105116" cy="419099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07BF92A-1D3F-4AB7-96F8-623F31FA17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2161" b="12161"/>
          <a:stretch/>
        </p:blipFill>
        <p:spPr>
          <a:xfrm>
            <a:off x="462420" y="4304418"/>
            <a:ext cx="5414116" cy="2553582"/>
          </a:xfrm>
          <a:noFill/>
        </p:spPr>
      </p:pic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48CBDFF5-9266-451D-AB5C-C63C34970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2" r="9212"/>
          <a:stretch/>
        </p:blipFill>
        <p:spPr>
          <a:xfrm>
            <a:off x="20" y="10"/>
            <a:ext cx="6105116" cy="419099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6B746-8D56-4D96-B8E2-2717FBEF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851" y="2302373"/>
            <a:ext cx="4617720" cy="2578608"/>
          </a:xfrm>
        </p:spPr>
        <p:txBody>
          <a:bodyPr anchor="b">
            <a:normAutofit/>
          </a:bodyPr>
          <a:lstStyle/>
          <a:p>
            <a:r>
              <a:rPr lang="en-US" b="1" dirty="0"/>
              <a:t>“Things that give me hope and energy to act include…”</a:t>
            </a:r>
            <a:endParaRPr lang="en-IE" b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1BF7C17-7B41-474C-818A-82429C4F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078" y="5288574"/>
            <a:ext cx="4617720" cy="846754"/>
          </a:xfrm>
        </p:spPr>
        <p:txBody>
          <a:bodyPr>
            <a:normAutofit/>
          </a:bodyPr>
          <a:lstStyle/>
          <a:p>
            <a:r>
              <a:rPr lang="en-US" dirty="0"/>
              <a:t>Make a list, write a short paragraph or draw a picture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72FCFFE-B9B6-6C7B-AA63-474684389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833" y="123868"/>
            <a:ext cx="3035171" cy="21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4177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601</Words>
  <Application>Microsoft Office PowerPoint</Application>
  <PresentationFormat>Widescreen</PresentationFormat>
  <Paragraphs>71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Elephant</vt:lpstr>
      <vt:lpstr>Brush</vt:lpstr>
      <vt:lpstr>From Climate Crisis to Climate Justice</vt:lpstr>
      <vt:lpstr>Workshop aims</vt:lpstr>
      <vt:lpstr>Workshop structure </vt:lpstr>
      <vt:lpstr>Symbols in the slides</vt:lpstr>
      <vt:lpstr>Social Justice &amp; Sustainable Development in the All- Ireland Standards</vt:lpstr>
      <vt:lpstr>Climate justice work should involve the application of all community work values</vt:lpstr>
      <vt:lpstr>“When I think of the climate crisis, I feel…”</vt:lpstr>
      <vt:lpstr>PowerPoint Presentation</vt:lpstr>
      <vt:lpstr>“Things that give me hope and energy to act include…”</vt:lpstr>
      <vt:lpstr>PowerPoint Presentation</vt:lpstr>
      <vt:lpstr>What is the climate crisis?</vt:lpstr>
      <vt:lpstr>Over-stretching planetary boundaries</vt:lpstr>
      <vt:lpstr>Fossil fuels</vt:lpstr>
      <vt:lpstr>PowerPoint Presentation</vt:lpstr>
      <vt:lpstr>The anthroprocene</vt:lpstr>
      <vt:lpstr>Climate crisis and justice</vt:lpstr>
      <vt:lpstr>The Climate crisis: a triple injustice</vt:lpstr>
      <vt:lpstr>The climate crisis requires a focus on gender justice</vt:lpstr>
      <vt:lpstr>The climate crisis is an intersectional crisis</vt:lpstr>
      <vt:lpstr>A climate justice lens: spotting bull****</vt:lpstr>
      <vt:lpstr>How does this resonate?   How do you relate it to your own work?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Gorman</dc:creator>
  <cp:lastModifiedBy>Community Work Ireland</cp:lastModifiedBy>
  <cp:revision>1</cp:revision>
  <dcterms:created xsi:type="dcterms:W3CDTF">2023-04-12T01:39:46Z</dcterms:created>
  <dcterms:modified xsi:type="dcterms:W3CDTF">2023-06-06T08:46:37Z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7dc88d9-fa17-47eb-a208-3e66f59d50e5_Enabled">
    <vt:lpwstr>true</vt:lpwstr>
  </property>
  <property fmtid="{D5CDD505-2E9C-101B-9397-08002B2CF9AE}" pid="3" name="MSIP_Label_d7dc88d9-fa17-47eb-a208-3e66f59d50e5_SetDate">
    <vt:lpwstr>2023-04-12T01:40:33Z</vt:lpwstr>
  </property>
  <property fmtid="{D5CDD505-2E9C-101B-9397-08002B2CF9AE}" pid="4" name="MSIP_Label_d7dc88d9-fa17-47eb-a208-3e66f59d50e5_Method">
    <vt:lpwstr>Standard</vt:lpwstr>
  </property>
  <property fmtid="{D5CDD505-2E9C-101B-9397-08002B2CF9AE}" pid="5" name="MSIP_Label_d7dc88d9-fa17-47eb-a208-3e66f59d50e5_Name">
    <vt:lpwstr>Internal</vt:lpwstr>
  </property>
  <property fmtid="{D5CDD505-2E9C-101B-9397-08002B2CF9AE}" pid="6" name="MSIP_Label_d7dc88d9-fa17-47eb-a208-3e66f59d50e5_SiteId">
    <vt:lpwstr>d51ba343-9258-4ea6-9907-426d8c84ec12</vt:lpwstr>
  </property>
  <property fmtid="{D5CDD505-2E9C-101B-9397-08002B2CF9AE}" pid="7" name="MSIP_Label_d7dc88d9-fa17-47eb-a208-3e66f59d50e5_ActionId">
    <vt:lpwstr>f6aa91ac-0f11-4b1b-8527-530565987bbb</vt:lpwstr>
  </property>
  <property fmtid="{D5CDD505-2E9C-101B-9397-08002B2CF9AE}" pid="8" name="MSIP_Label_d7dc88d9-fa17-47eb-a208-3e66f59d50e5_ContentBits">
    <vt:lpwstr>0</vt:lpwstr>
  </property>
</Properties>
</file>