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7" autoAdjust="0"/>
    <p:restoredTop sz="94660"/>
  </p:normalViewPr>
  <p:slideViewPr>
    <p:cSldViewPr snapToGrid="0">
      <p:cViewPr varScale="1">
        <p:scale>
          <a:sx n="71" d="100"/>
          <a:sy n="71" d="100"/>
        </p:scale>
        <p:origin x="6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mmunity Workers' Co-operative" userId="9b5289f989c04cbc" providerId="LiveId" clId="{5036B46B-45C7-42BB-8D02-DD999C57A75B}"/>
    <pc:docChg chg="custSel modSld">
      <pc:chgData name="Community Workers' Co-operative" userId="9b5289f989c04cbc" providerId="LiveId" clId="{5036B46B-45C7-42BB-8D02-DD999C57A75B}" dt="2021-06-25T13:58:41.989" v="33" actId="20577"/>
      <pc:docMkLst>
        <pc:docMk/>
      </pc:docMkLst>
      <pc:sldChg chg="modSp mod">
        <pc:chgData name="Community Workers' Co-operative" userId="9b5289f989c04cbc" providerId="LiveId" clId="{5036B46B-45C7-42BB-8D02-DD999C57A75B}" dt="2021-06-25T13:58:41.989" v="33" actId="20577"/>
        <pc:sldMkLst>
          <pc:docMk/>
          <pc:sldMk cId="1017428188" sldId="256"/>
        </pc:sldMkLst>
        <pc:spChg chg="mod">
          <ac:chgData name="Community Workers' Co-operative" userId="9b5289f989c04cbc" providerId="LiveId" clId="{5036B46B-45C7-42BB-8D02-DD999C57A75B}" dt="2021-06-25T13:58:41.989" v="33" actId="20577"/>
          <ac:spMkLst>
            <pc:docMk/>
            <pc:sldMk cId="1017428188" sldId="256"/>
            <ac:spMk id="2" creationId="{7F527D5A-935A-4B81-A055-A68948EAF4D9}"/>
          </ac:spMkLst>
        </pc:spChg>
      </pc:sldChg>
      <pc:sldChg chg="modSp mod">
        <pc:chgData name="Community Workers' Co-operative" userId="9b5289f989c04cbc" providerId="LiveId" clId="{5036B46B-45C7-42BB-8D02-DD999C57A75B}" dt="2021-06-25T13:58:32.502" v="11" actId="5793"/>
        <pc:sldMkLst>
          <pc:docMk/>
          <pc:sldMk cId="225563056" sldId="271"/>
        </pc:sldMkLst>
        <pc:spChg chg="mod">
          <ac:chgData name="Community Workers' Co-operative" userId="9b5289f989c04cbc" providerId="LiveId" clId="{5036B46B-45C7-42BB-8D02-DD999C57A75B}" dt="2021-06-25T13:58:32.502" v="11" actId="5793"/>
          <ac:spMkLst>
            <pc:docMk/>
            <pc:sldMk cId="225563056" sldId="271"/>
            <ac:spMk id="2" creationId="{0FAA306F-7617-4F0B-B380-821B72F775F1}"/>
          </ac:spMkLst>
        </pc:spChg>
        <pc:spChg chg="mod">
          <ac:chgData name="Community Workers' Co-operative" userId="9b5289f989c04cbc" providerId="LiveId" clId="{5036B46B-45C7-42BB-8D02-DD999C57A75B}" dt="2021-06-25T13:58:23.538" v="6" actId="207"/>
          <ac:spMkLst>
            <pc:docMk/>
            <pc:sldMk cId="225563056" sldId="271"/>
            <ac:spMk id="3" creationId="{C3852E00-BF05-4906-8CDC-45F9C1DD84A0}"/>
          </ac:spMkLst>
        </pc:spChg>
      </pc:sldChg>
    </pc:docChg>
  </pc:docChgLst>
  <pc:docChgLst>
    <pc:chgData name="Community Workers' Co-operative" userId="9b5289f989c04cbc" providerId="LiveId" clId="{7DA177E9-B1B8-49AB-8724-3418C68E8584}"/>
    <pc:docChg chg="undo custSel modSld">
      <pc:chgData name="Community Workers' Co-operative" userId="9b5289f989c04cbc" providerId="LiveId" clId="{7DA177E9-B1B8-49AB-8724-3418C68E8584}" dt="2021-04-13T13:02:50.415" v="248" actId="27636"/>
      <pc:docMkLst>
        <pc:docMk/>
      </pc:docMkLst>
      <pc:sldChg chg="modSp mod">
        <pc:chgData name="Community Workers' Co-operative" userId="9b5289f989c04cbc" providerId="LiveId" clId="{7DA177E9-B1B8-49AB-8724-3418C68E8584}" dt="2021-04-13T13:00:45.797" v="194" actId="20577"/>
        <pc:sldMkLst>
          <pc:docMk/>
          <pc:sldMk cId="663223078" sldId="258"/>
        </pc:sldMkLst>
        <pc:spChg chg="mod">
          <ac:chgData name="Community Workers' Co-operative" userId="9b5289f989c04cbc" providerId="LiveId" clId="{7DA177E9-B1B8-49AB-8724-3418C68E8584}" dt="2021-04-13T13:00:45.797" v="194" actId="20577"/>
          <ac:spMkLst>
            <pc:docMk/>
            <pc:sldMk cId="663223078" sldId="258"/>
            <ac:spMk id="3" creationId="{02798788-F658-483C-8A32-1D1A357F3AA0}"/>
          </ac:spMkLst>
        </pc:spChg>
      </pc:sldChg>
      <pc:sldChg chg="modSp mod">
        <pc:chgData name="Community Workers' Co-operative" userId="9b5289f989c04cbc" providerId="LiveId" clId="{7DA177E9-B1B8-49AB-8724-3418C68E8584}" dt="2021-04-13T13:02:50.415" v="248" actId="27636"/>
        <pc:sldMkLst>
          <pc:docMk/>
          <pc:sldMk cId="3952916421" sldId="262"/>
        </pc:sldMkLst>
        <pc:spChg chg="mod">
          <ac:chgData name="Community Workers' Co-operative" userId="9b5289f989c04cbc" providerId="LiveId" clId="{7DA177E9-B1B8-49AB-8724-3418C68E8584}" dt="2021-04-13T13:02:50.415" v="248" actId="27636"/>
          <ac:spMkLst>
            <pc:docMk/>
            <pc:sldMk cId="3952916421" sldId="262"/>
            <ac:spMk id="3" creationId="{E1FBA1AD-15E6-4C42-AE72-6ADED368E46D}"/>
          </ac:spMkLst>
        </pc:spChg>
      </pc:sldChg>
      <pc:sldChg chg="addSp delSp modSp mod setBg">
        <pc:chgData name="Community Workers' Co-operative" userId="9b5289f989c04cbc" providerId="LiveId" clId="{7DA177E9-B1B8-49AB-8724-3418C68E8584}" dt="2021-04-13T12:23:53.910" v="50" actId="14100"/>
        <pc:sldMkLst>
          <pc:docMk/>
          <pc:sldMk cId="3055878303" sldId="269"/>
        </pc:sldMkLst>
        <pc:spChg chg="add del mod">
          <ac:chgData name="Community Workers' Co-operative" userId="9b5289f989c04cbc" providerId="LiveId" clId="{7DA177E9-B1B8-49AB-8724-3418C68E8584}" dt="2021-04-13T12:23:53.910" v="50" actId="14100"/>
          <ac:spMkLst>
            <pc:docMk/>
            <pc:sldMk cId="3055878303" sldId="269"/>
            <ac:spMk id="2" creationId="{FD9BD059-1898-49B8-9D9E-A79C52094245}"/>
          </ac:spMkLst>
        </pc:spChg>
        <pc:spChg chg="mod ord">
          <ac:chgData name="Community Workers' Co-operative" userId="9b5289f989c04cbc" providerId="LiveId" clId="{7DA177E9-B1B8-49AB-8724-3418C68E8584}" dt="2021-04-13T12:20:39.217" v="39" actId="26606"/>
          <ac:spMkLst>
            <pc:docMk/>
            <pc:sldMk cId="3055878303" sldId="269"/>
            <ac:spMk id="3" creationId="{20203395-F5DF-4281-B800-DF93BE7412FD}"/>
          </ac:spMkLst>
        </pc:spChg>
        <pc:spChg chg="add del mod">
          <ac:chgData name="Community Workers' Co-operative" userId="9b5289f989c04cbc" providerId="LiveId" clId="{7DA177E9-B1B8-49AB-8724-3418C68E8584}" dt="2021-04-13T12:19:55.038" v="30" actId="478"/>
          <ac:spMkLst>
            <pc:docMk/>
            <pc:sldMk cId="3055878303" sldId="269"/>
            <ac:spMk id="4" creationId="{040B68A0-0D89-421C-A2B3-2F33307795E7}"/>
          </ac:spMkLst>
        </pc:spChg>
        <pc:spChg chg="add del mod">
          <ac:chgData name="Community Workers' Co-operative" userId="9b5289f989c04cbc" providerId="LiveId" clId="{7DA177E9-B1B8-49AB-8724-3418C68E8584}" dt="2021-04-13T12:20:04.552" v="33" actId="478"/>
          <ac:spMkLst>
            <pc:docMk/>
            <pc:sldMk cId="3055878303" sldId="269"/>
            <ac:spMk id="5" creationId="{10C6A4A6-6432-42B6-BB69-277556D5BA7C}"/>
          </ac:spMkLst>
        </pc:spChg>
        <pc:spChg chg="add del mod">
          <ac:chgData name="Community Workers' Co-operative" userId="9b5289f989c04cbc" providerId="LiveId" clId="{7DA177E9-B1B8-49AB-8724-3418C68E8584}" dt="2021-04-13T12:20:34.408" v="38" actId="478"/>
          <ac:spMkLst>
            <pc:docMk/>
            <pc:sldMk cId="3055878303" sldId="269"/>
            <ac:spMk id="6" creationId="{28954707-2B78-4A3A-B508-512E8439CD38}"/>
          </ac:spMkLst>
        </pc:spChg>
        <pc:spChg chg="add del">
          <ac:chgData name="Community Workers' Co-operative" userId="9b5289f989c04cbc" providerId="LiveId" clId="{7DA177E9-B1B8-49AB-8724-3418C68E8584}" dt="2021-04-13T12:20:39.217" v="39" actId="26606"/>
          <ac:spMkLst>
            <pc:docMk/>
            <pc:sldMk cId="3055878303" sldId="269"/>
            <ac:spMk id="71" creationId="{DFD550C1-A5AE-4DF5-BF84-F5CFF5D4A2D3}"/>
          </ac:spMkLst>
        </pc:spChg>
        <pc:picChg chg="add mod">
          <ac:chgData name="Community Workers' Co-operative" userId="9b5289f989c04cbc" providerId="LiveId" clId="{7DA177E9-B1B8-49AB-8724-3418C68E8584}" dt="2021-04-13T12:23:35.142" v="46" actId="1076"/>
          <ac:picMkLst>
            <pc:docMk/>
            <pc:sldMk cId="3055878303" sldId="269"/>
            <ac:picMk id="10" creationId="{1308FA1C-F225-44E8-9B54-BE0EC062614D}"/>
          </ac:picMkLst>
        </pc:picChg>
        <pc:picChg chg="add del mod">
          <ac:chgData name="Community Workers' Co-operative" userId="9b5289f989c04cbc" providerId="LiveId" clId="{7DA177E9-B1B8-49AB-8724-3418C68E8584}" dt="2021-04-13T12:20:42.077" v="43"/>
          <ac:picMkLst>
            <pc:docMk/>
            <pc:sldMk cId="3055878303" sldId="269"/>
            <ac:picMk id="1026" creationId="{4E1C03D6-940F-44FC-B237-53C247DA5C7F}"/>
          </ac:picMkLst>
        </pc:picChg>
        <pc:cxnChg chg="add del">
          <ac:chgData name="Community Workers' Co-operative" userId="9b5289f989c04cbc" providerId="LiveId" clId="{7DA177E9-B1B8-49AB-8724-3418C68E8584}" dt="2021-04-13T12:20:39.217" v="39" actId="26606"/>
          <ac:cxnSpMkLst>
            <pc:docMk/>
            <pc:sldMk cId="3055878303" sldId="269"/>
            <ac:cxnSpMk id="73" creationId="{5C481BAB-91E4-4BC8-8BB2-F825EC27E331}"/>
          </ac:cxnSpMkLst>
        </pc:cxnChg>
      </pc:sldChg>
      <pc:sldChg chg="addSp modSp mod setBg">
        <pc:chgData name="Community Workers' Co-operative" userId="9b5289f989c04cbc" providerId="LiveId" clId="{7DA177E9-B1B8-49AB-8724-3418C68E8584}" dt="2021-04-13T12:25:24.899" v="52" actId="26606"/>
        <pc:sldMkLst>
          <pc:docMk/>
          <pc:sldMk cId="2666982757" sldId="270"/>
        </pc:sldMkLst>
        <pc:spChg chg="mod">
          <ac:chgData name="Community Workers' Co-operative" userId="9b5289f989c04cbc" providerId="LiveId" clId="{7DA177E9-B1B8-49AB-8724-3418C68E8584}" dt="2021-04-13T12:25:24.899" v="52" actId="26606"/>
          <ac:spMkLst>
            <pc:docMk/>
            <pc:sldMk cId="2666982757" sldId="270"/>
            <ac:spMk id="2" creationId="{4100E29E-63E0-4ABE-8B80-87B1390BF307}"/>
          </ac:spMkLst>
        </pc:spChg>
        <pc:spChg chg="mod ord">
          <ac:chgData name="Community Workers' Co-operative" userId="9b5289f989c04cbc" providerId="LiveId" clId="{7DA177E9-B1B8-49AB-8724-3418C68E8584}" dt="2021-04-13T12:25:24.899" v="52" actId="26606"/>
          <ac:spMkLst>
            <pc:docMk/>
            <pc:sldMk cId="2666982757" sldId="270"/>
            <ac:spMk id="3" creationId="{DA745D6A-C57E-45CE-AC63-7904EC1D0447}"/>
          </ac:spMkLst>
        </pc:spChg>
        <pc:spChg chg="add">
          <ac:chgData name="Community Workers' Co-operative" userId="9b5289f989c04cbc" providerId="LiveId" clId="{7DA177E9-B1B8-49AB-8724-3418C68E8584}" dt="2021-04-13T12:25:24.899" v="52" actId="26606"/>
          <ac:spMkLst>
            <pc:docMk/>
            <pc:sldMk cId="2666982757" sldId="270"/>
            <ac:spMk id="71" creationId="{5450FF14-6377-4F15-A50C-6E804489FF95}"/>
          </ac:spMkLst>
        </pc:spChg>
        <pc:spChg chg="add">
          <ac:chgData name="Community Workers' Co-operative" userId="9b5289f989c04cbc" providerId="LiveId" clId="{7DA177E9-B1B8-49AB-8724-3418C68E8584}" dt="2021-04-13T12:25:24.899" v="52" actId="26606"/>
          <ac:spMkLst>
            <pc:docMk/>
            <pc:sldMk cId="2666982757" sldId="270"/>
            <ac:spMk id="73" creationId="{3A3A5C02-9E21-4315-9391-21C9E66CB33A}"/>
          </ac:spMkLst>
        </pc:spChg>
        <pc:picChg chg="add mod">
          <ac:chgData name="Community Workers' Co-operative" userId="9b5289f989c04cbc" providerId="LiveId" clId="{7DA177E9-B1B8-49AB-8724-3418C68E8584}" dt="2021-04-13T12:25:24.899" v="52" actId="26606"/>
          <ac:picMkLst>
            <pc:docMk/>
            <pc:sldMk cId="2666982757" sldId="270"/>
            <ac:picMk id="2050" creationId="{7D36C772-F5D7-4612-A9CB-DDC3B1A2C872}"/>
          </ac:picMkLst>
        </pc:picChg>
        <pc:cxnChg chg="add">
          <ac:chgData name="Community Workers' Co-operative" userId="9b5289f989c04cbc" providerId="LiveId" clId="{7DA177E9-B1B8-49AB-8724-3418C68E8584}" dt="2021-04-13T12:25:24.899" v="52" actId="26606"/>
          <ac:cxnSpMkLst>
            <pc:docMk/>
            <pc:sldMk cId="2666982757" sldId="270"/>
            <ac:cxnSpMk id="75" creationId="{4F67D375-84C5-4EFB-AF77-DE352BC52C3B}"/>
          </ac:cxnSpMkLst>
        </pc:cxnChg>
      </pc:sldChg>
      <pc:sldChg chg="modSp mod">
        <pc:chgData name="Community Workers' Co-operative" userId="9b5289f989c04cbc" providerId="LiveId" clId="{7DA177E9-B1B8-49AB-8724-3418C68E8584}" dt="2021-04-13T12:50:47.640" v="54" actId="207"/>
        <pc:sldMkLst>
          <pc:docMk/>
          <pc:sldMk cId="225563056" sldId="271"/>
        </pc:sldMkLst>
        <pc:spChg chg="mod">
          <ac:chgData name="Community Workers' Co-operative" userId="9b5289f989c04cbc" providerId="LiveId" clId="{7DA177E9-B1B8-49AB-8724-3418C68E8584}" dt="2021-04-13T12:50:47.640" v="54" actId="207"/>
          <ac:spMkLst>
            <pc:docMk/>
            <pc:sldMk cId="225563056" sldId="271"/>
            <ac:spMk id="3" creationId="{C3852E00-BF05-4906-8CDC-45F9C1DD84A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1F2A3CE0-1A50-4B0E-B557-9B474261883A}" type="datetimeFigureOut">
              <a:rPr lang="en-US" smtClean="0"/>
              <a:t>6/25/2021</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76D6140A-5598-4F09-AD34-CFC4C3ABF3F1}"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001825948"/>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2A3CE0-1A50-4B0E-B557-9B474261883A}"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6140A-5598-4F09-AD34-CFC4C3ABF3F1}" type="slidenum">
              <a:rPr lang="en-US" smtClean="0"/>
              <a:t>‹#›</a:t>
            </a:fld>
            <a:endParaRPr lang="en-US"/>
          </a:p>
        </p:txBody>
      </p:sp>
    </p:spTree>
    <p:extLst>
      <p:ext uri="{BB962C8B-B14F-4D97-AF65-F5344CB8AC3E}">
        <p14:creationId xmlns:p14="http://schemas.microsoft.com/office/powerpoint/2010/main" val="413948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1F2A3CE0-1A50-4B0E-B557-9B474261883A}" type="datetimeFigureOut">
              <a:rPr lang="en-US" smtClean="0"/>
              <a:t>6/25/2021</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76D6140A-5598-4F09-AD34-CFC4C3ABF3F1}"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829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2A3CE0-1A50-4B0E-B557-9B474261883A}"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6140A-5598-4F09-AD34-CFC4C3ABF3F1}" type="slidenum">
              <a:rPr lang="en-US" smtClean="0"/>
              <a:t>‹#›</a:t>
            </a:fld>
            <a:endParaRPr lang="en-US"/>
          </a:p>
        </p:txBody>
      </p:sp>
    </p:spTree>
    <p:extLst>
      <p:ext uri="{BB962C8B-B14F-4D97-AF65-F5344CB8AC3E}">
        <p14:creationId xmlns:p14="http://schemas.microsoft.com/office/powerpoint/2010/main" val="645977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1F2A3CE0-1A50-4B0E-B557-9B474261883A}" type="datetimeFigureOut">
              <a:rPr lang="en-US" smtClean="0"/>
              <a:t>6/25/2021</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76D6140A-5598-4F09-AD34-CFC4C3ABF3F1}"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85475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2A3CE0-1A50-4B0E-B557-9B474261883A}" type="datetimeFigureOut">
              <a:rPr lang="en-US" smtClean="0"/>
              <a:t>6/25/2021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6140A-5598-4F09-AD34-CFC4C3ABF3F1}" type="slidenum">
              <a:rPr lang="en-US" smtClean="0"/>
              <a:t>‹#›</a:t>
            </a:fld>
            <a:endParaRPr lang="en-US"/>
          </a:p>
        </p:txBody>
      </p:sp>
    </p:spTree>
    <p:extLst>
      <p:ext uri="{BB962C8B-B14F-4D97-AF65-F5344CB8AC3E}">
        <p14:creationId xmlns:p14="http://schemas.microsoft.com/office/powerpoint/2010/main" val="1831170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2A3CE0-1A50-4B0E-B557-9B474261883A}" type="datetimeFigureOut">
              <a:rPr lang="en-US" smtClean="0"/>
              <a:t>6/25/2021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D6140A-5598-4F09-AD34-CFC4C3ABF3F1}" type="slidenum">
              <a:rPr lang="en-US" smtClean="0"/>
              <a:t>‹#›</a:t>
            </a:fld>
            <a:endParaRPr lang="en-US"/>
          </a:p>
        </p:txBody>
      </p:sp>
    </p:spTree>
    <p:extLst>
      <p:ext uri="{BB962C8B-B14F-4D97-AF65-F5344CB8AC3E}">
        <p14:creationId xmlns:p14="http://schemas.microsoft.com/office/powerpoint/2010/main" val="356989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2A3CE0-1A50-4B0E-B557-9B474261883A}" type="datetimeFigureOut">
              <a:rPr lang="en-US" smtClean="0"/>
              <a:t>6/25/2021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D6140A-5598-4F09-AD34-CFC4C3ABF3F1}" type="slidenum">
              <a:rPr lang="en-US" smtClean="0"/>
              <a:t>‹#›</a:t>
            </a:fld>
            <a:endParaRPr lang="en-US"/>
          </a:p>
        </p:txBody>
      </p:sp>
    </p:spTree>
    <p:extLst>
      <p:ext uri="{BB962C8B-B14F-4D97-AF65-F5344CB8AC3E}">
        <p14:creationId xmlns:p14="http://schemas.microsoft.com/office/powerpoint/2010/main" val="3963546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1F2A3CE0-1A50-4B0E-B557-9B474261883A}" type="datetimeFigureOut">
              <a:rPr lang="en-US" smtClean="0"/>
              <a:t>6/25/2021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D6140A-5598-4F09-AD34-CFC4C3ABF3F1}" type="slidenum">
              <a:rPr lang="en-US" smtClean="0"/>
              <a:t>‹#›</a:t>
            </a:fld>
            <a:endParaRPr lang="en-US"/>
          </a:p>
        </p:txBody>
      </p:sp>
    </p:spTree>
    <p:extLst>
      <p:ext uri="{BB962C8B-B14F-4D97-AF65-F5344CB8AC3E}">
        <p14:creationId xmlns:p14="http://schemas.microsoft.com/office/powerpoint/2010/main" val="1100080255"/>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1F2A3CE0-1A50-4B0E-B557-9B474261883A}" type="datetimeFigureOut">
              <a:rPr lang="en-US" smtClean="0"/>
              <a:t>6/25/2021</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76D6140A-5598-4F09-AD34-CFC4C3ABF3F1}" type="slidenum">
              <a:rPr lang="en-US" smtClean="0"/>
              <a:t>‹#›</a:t>
            </a:fld>
            <a:endParaRPr lang="en-US"/>
          </a:p>
        </p:txBody>
      </p:sp>
    </p:spTree>
    <p:extLst>
      <p:ext uri="{BB962C8B-B14F-4D97-AF65-F5344CB8AC3E}">
        <p14:creationId xmlns:p14="http://schemas.microsoft.com/office/powerpoint/2010/main" val="312504121"/>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1F2A3CE0-1A50-4B0E-B557-9B474261883A}" type="datetimeFigureOut">
              <a:rPr lang="en-US" smtClean="0"/>
              <a:t>6/25/2021</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76D6140A-5598-4F09-AD34-CFC4C3ABF3F1}" type="slidenum">
              <a:rPr lang="en-US" smtClean="0"/>
              <a:t>‹#›</a:t>
            </a:fld>
            <a:endParaRPr lang="en-US"/>
          </a:p>
        </p:txBody>
      </p:sp>
    </p:spTree>
    <p:extLst>
      <p:ext uri="{BB962C8B-B14F-4D97-AF65-F5344CB8AC3E}">
        <p14:creationId xmlns:p14="http://schemas.microsoft.com/office/powerpoint/2010/main" val="3111467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1F2A3CE0-1A50-4B0E-B557-9B474261883A}" type="datetimeFigureOut">
              <a:rPr lang="en-US" smtClean="0"/>
              <a:t>6/25/2021</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76D6140A-5598-4F09-AD34-CFC4C3ABF3F1}"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044422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27D5A-935A-4B81-A055-A68948EAF4D9}"/>
              </a:ext>
            </a:extLst>
          </p:cNvPr>
          <p:cNvSpPr>
            <a:spLocks noGrp="1"/>
          </p:cNvSpPr>
          <p:nvPr>
            <p:ph type="ctrTitle"/>
          </p:nvPr>
        </p:nvSpPr>
        <p:spPr/>
        <p:txBody>
          <a:bodyPr/>
          <a:lstStyle/>
          <a:p>
            <a:r>
              <a:rPr lang="en-IE"/>
              <a:t>Community Development Mental </a:t>
            </a:r>
            <a:r>
              <a:rPr lang="en-IE" dirty="0"/>
              <a:t>Health Network</a:t>
            </a:r>
            <a:endParaRPr lang="en-US" dirty="0"/>
          </a:p>
        </p:txBody>
      </p:sp>
      <p:sp>
        <p:nvSpPr>
          <p:cNvPr id="3" name="Subtitle 2">
            <a:extLst>
              <a:ext uri="{FF2B5EF4-FFF2-40B4-BE49-F238E27FC236}">
                <a16:creationId xmlns:a16="http://schemas.microsoft.com/office/drawing/2014/main" id="{FDC3448F-31A7-499B-98CD-23420C8E8332}"/>
              </a:ext>
            </a:extLst>
          </p:cNvPr>
          <p:cNvSpPr>
            <a:spLocks noGrp="1"/>
          </p:cNvSpPr>
          <p:nvPr>
            <p:ph type="subTitle" idx="1"/>
          </p:nvPr>
        </p:nvSpPr>
        <p:spPr/>
        <p:txBody>
          <a:bodyPr/>
          <a:lstStyle/>
          <a:p>
            <a:r>
              <a:rPr lang="en-IE" dirty="0"/>
              <a:t>Our Values</a:t>
            </a:r>
            <a:endParaRPr lang="en-US" dirty="0"/>
          </a:p>
        </p:txBody>
      </p:sp>
    </p:spTree>
    <p:extLst>
      <p:ext uri="{BB962C8B-B14F-4D97-AF65-F5344CB8AC3E}">
        <p14:creationId xmlns:p14="http://schemas.microsoft.com/office/powerpoint/2010/main" val="1017428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31C83-68EF-4929-A489-E2A9D61EC5FD}"/>
              </a:ext>
            </a:extLst>
          </p:cNvPr>
          <p:cNvSpPr>
            <a:spLocks noGrp="1"/>
          </p:cNvSpPr>
          <p:nvPr>
            <p:ph type="title"/>
          </p:nvPr>
        </p:nvSpPr>
        <p:spPr>
          <a:xfrm>
            <a:off x="2933700" y="568345"/>
            <a:ext cx="8770571" cy="1560716"/>
          </a:xfrm>
        </p:spPr>
        <p:txBody>
          <a:bodyPr>
            <a:normAutofit/>
          </a:bodyPr>
          <a:lstStyle/>
          <a:p>
            <a:r>
              <a:rPr lang="en-US" b="1">
                <a:effectLst/>
                <a:latin typeface="Calibri Light" panose="020F0302020204030204" pitchFamily="34" charset="0"/>
                <a:ea typeface="Times New Roman" panose="02020603050405020304" pitchFamily="18" charset="0"/>
                <a:cs typeface="Times New Roman" panose="02020603050405020304" pitchFamily="18" charset="0"/>
              </a:rPr>
              <a:t>Growth and transformation</a:t>
            </a:r>
            <a:br>
              <a:rPr lang="en-US">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218205D3-8059-455E-A562-1C1AC228D739}"/>
              </a:ext>
            </a:extLst>
          </p:cNvPr>
          <p:cNvSpPr>
            <a:spLocks noGrp="1"/>
          </p:cNvSpPr>
          <p:nvPr>
            <p:ph idx="1"/>
          </p:nvPr>
        </p:nvSpPr>
        <p:spPr>
          <a:xfrm>
            <a:off x="2933699" y="2438400"/>
            <a:ext cx="5348909" cy="3651504"/>
          </a:xfrm>
        </p:spPr>
        <p:txBody>
          <a:bodyPr>
            <a:normAutofit/>
          </a:bodyPr>
          <a:lstStyle/>
          <a:p>
            <a:pPr>
              <a:lnSpc>
                <a:spcPct val="101000"/>
              </a:lnSpc>
              <a:spcAft>
                <a:spcPts val="800"/>
              </a:spcAft>
            </a:pPr>
            <a:r>
              <a:rPr lang="en-US">
                <a:effectLst/>
                <a:latin typeface="Calibri" panose="020F0502020204030204" pitchFamily="34" charset="0"/>
                <a:ea typeface="Calibri" panose="020F0502020204030204" pitchFamily="34" charset="0"/>
              </a:rPr>
              <a:t>This Network intent on shifting the preexisting bio-psychiatrically </a:t>
            </a:r>
            <a:r>
              <a:rPr lang="en-US" err="1">
                <a:effectLst/>
                <a:latin typeface="Calibri" panose="020F0502020204030204" pitchFamily="34" charset="0"/>
                <a:ea typeface="Calibri" panose="020F0502020204030204" pitchFamily="34" charset="0"/>
              </a:rPr>
              <a:t>centred</a:t>
            </a:r>
            <a:r>
              <a:rPr lang="en-US">
                <a:effectLst/>
                <a:latin typeface="Calibri" panose="020F0502020204030204" pitchFamily="34" charset="0"/>
                <a:ea typeface="Calibri" panose="020F0502020204030204" pitchFamily="34" charset="0"/>
              </a:rPr>
              <a:t> paradigm in mental health care provision, particularly in communities. Underpinning this is an expectation   of a transformation in how people view mental health difficulties/emotional distress &amp; madness and subsequently respond as individuals, organisations and communities. This paradigmatic shift assumes  an inevitable personal and systemic growth.</a:t>
            </a:r>
          </a:p>
          <a:p>
            <a:pPr>
              <a:lnSpc>
                <a:spcPct val="101000"/>
              </a:lnSpc>
            </a:pPr>
            <a:endParaRPr lang="en-US"/>
          </a:p>
        </p:txBody>
      </p:sp>
      <p:pic>
        <p:nvPicPr>
          <p:cNvPr id="9218" name="Picture 2" descr="Culture Is The Foundation To Transformation">
            <a:extLst>
              <a:ext uri="{FF2B5EF4-FFF2-40B4-BE49-F238E27FC236}">
                <a16:creationId xmlns:a16="http://schemas.microsoft.com/office/drawing/2014/main" id="{BFDF891A-4CC4-4601-B46F-39F6FCAC905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770337" y="3500198"/>
            <a:ext cx="2933934" cy="1648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563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FAEA9-BD47-4705-81AB-86DAD81D3233}"/>
              </a:ext>
            </a:extLst>
          </p:cNvPr>
          <p:cNvSpPr>
            <a:spLocks noGrp="1"/>
          </p:cNvSpPr>
          <p:nvPr>
            <p:ph type="title"/>
          </p:nvPr>
        </p:nvSpPr>
        <p:spPr>
          <a:xfrm>
            <a:off x="2933700" y="568345"/>
            <a:ext cx="8770571" cy="1560716"/>
          </a:xfrm>
        </p:spPr>
        <p:txBody>
          <a:bodyPr>
            <a:normAutofit/>
          </a:bodyPr>
          <a:lstStyle/>
          <a:p>
            <a:r>
              <a:rPr lang="en-US" sz="3400" b="1">
                <a:effectLst/>
                <a:latin typeface="Calibri Light" panose="020F0302020204030204" pitchFamily="34" charset="0"/>
                <a:ea typeface="Times New Roman" panose="02020603050405020304" pitchFamily="18" charset="0"/>
                <a:cs typeface="Times New Roman" panose="02020603050405020304" pitchFamily="18" charset="0"/>
              </a:rPr>
              <a:t>Respect (for difference and evolving capacities)</a:t>
            </a:r>
            <a:br>
              <a:rPr lang="en-US" sz="3400" b="1">
                <a:effectLst/>
                <a:latin typeface="Calibri Light" panose="020F0302020204030204" pitchFamily="34" charset="0"/>
                <a:ea typeface="Times New Roman" panose="02020603050405020304" pitchFamily="18" charset="0"/>
                <a:cs typeface="Times New Roman" panose="02020603050405020304" pitchFamily="18" charset="0"/>
              </a:rPr>
            </a:br>
            <a:endParaRPr lang="en-US" sz="3400"/>
          </a:p>
        </p:txBody>
      </p:sp>
      <p:sp>
        <p:nvSpPr>
          <p:cNvPr id="3" name="Content Placeholder 2">
            <a:extLst>
              <a:ext uri="{FF2B5EF4-FFF2-40B4-BE49-F238E27FC236}">
                <a16:creationId xmlns:a16="http://schemas.microsoft.com/office/drawing/2014/main" id="{8438E054-2BB2-44FD-975A-E4EDA03629E7}"/>
              </a:ext>
            </a:extLst>
          </p:cNvPr>
          <p:cNvSpPr>
            <a:spLocks noGrp="1"/>
          </p:cNvSpPr>
          <p:nvPr>
            <p:ph idx="1"/>
          </p:nvPr>
        </p:nvSpPr>
        <p:spPr>
          <a:xfrm>
            <a:off x="2933699" y="2438400"/>
            <a:ext cx="5348909" cy="3651504"/>
          </a:xfrm>
        </p:spPr>
        <p:txBody>
          <a:bodyPr>
            <a:normAutofit/>
          </a:bodyPr>
          <a:lstStyle/>
          <a:p>
            <a:pPr>
              <a:spcBef>
                <a:spcPts val="200"/>
              </a:spcBef>
              <a:spcAft>
                <a:spcPts val="800"/>
              </a:spcAft>
            </a:pPr>
            <a:endParaRPr lang="en-US">
              <a:effectLst/>
              <a:latin typeface="Calibri" panose="020F0502020204030204" pitchFamily="34" charset="0"/>
              <a:ea typeface="Calibri" panose="020F0502020204030204" pitchFamily="34" charset="0"/>
            </a:endParaRPr>
          </a:p>
          <a:p>
            <a:pPr>
              <a:spcBef>
                <a:spcPts val="200"/>
              </a:spcBef>
              <a:spcAft>
                <a:spcPts val="800"/>
              </a:spcAft>
            </a:pPr>
            <a:r>
              <a:rPr lang="en-US">
                <a:effectLst/>
                <a:latin typeface="Calibri" panose="020F0502020204030204" pitchFamily="34" charset="0"/>
                <a:ea typeface="Calibri" panose="020F0502020204030204" pitchFamily="34" charset="0"/>
              </a:rPr>
              <a:t>Recognising and valuing the diversity of experience and knowledge within the Network, including diversity in terms of ethnicity, sexuality, gender, socioeconomic status, impairment and also in terms of the difference of lived experiences.</a:t>
            </a:r>
          </a:p>
          <a:p>
            <a:endParaRPr lang="en-US" dirty="0"/>
          </a:p>
        </p:txBody>
      </p:sp>
      <p:pic>
        <p:nvPicPr>
          <p:cNvPr id="10242" name="Picture 2" descr="Companies Striving For Diversity And Inclusion Are Rethinking Their Dress  Code Policy">
            <a:extLst>
              <a:ext uri="{FF2B5EF4-FFF2-40B4-BE49-F238E27FC236}">
                <a16:creationId xmlns:a16="http://schemas.microsoft.com/office/drawing/2014/main" id="{EA3936F0-A73C-4A76-AB21-E411A7C498D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770337" y="3348248"/>
            <a:ext cx="2933934" cy="1952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326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CC0BE-DB0B-4147-BA37-3973772C7D32}"/>
              </a:ext>
            </a:extLst>
          </p:cNvPr>
          <p:cNvSpPr>
            <a:spLocks noGrp="1"/>
          </p:cNvSpPr>
          <p:nvPr>
            <p:ph type="title"/>
          </p:nvPr>
        </p:nvSpPr>
        <p:spPr>
          <a:xfrm>
            <a:off x="2933700" y="568345"/>
            <a:ext cx="8770571" cy="1560716"/>
          </a:xfrm>
        </p:spPr>
        <p:txBody>
          <a:bodyPr>
            <a:normAutofit/>
          </a:bodyPr>
          <a:lstStyle/>
          <a:p>
            <a:r>
              <a:rPr lang="en-US" sz="3700" b="1">
                <a:effectLst/>
                <a:latin typeface="Calibri Light" panose="020F0302020204030204" pitchFamily="34" charset="0"/>
                <a:ea typeface="Times New Roman" panose="02020603050405020304" pitchFamily="18" charset="0"/>
                <a:cs typeface="Times New Roman" panose="02020603050405020304" pitchFamily="18" charset="0"/>
              </a:rPr>
              <a:t>Compassion, Hope, Integrity, Transparency</a:t>
            </a:r>
            <a:br>
              <a:rPr lang="en-US" sz="3700" b="1">
                <a:effectLst/>
                <a:latin typeface="Calibri Light" panose="020F0302020204030204" pitchFamily="34" charset="0"/>
                <a:ea typeface="Times New Roman" panose="02020603050405020304" pitchFamily="18" charset="0"/>
                <a:cs typeface="Times New Roman" panose="02020603050405020304" pitchFamily="18" charset="0"/>
              </a:rPr>
            </a:br>
            <a:endParaRPr lang="en-US" sz="3700"/>
          </a:p>
        </p:txBody>
      </p:sp>
      <p:sp>
        <p:nvSpPr>
          <p:cNvPr id="3" name="Content Placeholder 2">
            <a:extLst>
              <a:ext uri="{FF2B5EF4-FFF2-40B4-BE49-F238E27FC236}">
                <a16:creationId xmlns:a16="http://schemas.microsoft.com/office/drawing/2014/main" id="{FF8BD644-1CC0-4880-9E9A-FFDB0670D528}"/>
              </a:ext>
            </a:extLst>
          </p:cNvPr>
          <p:cNvSpPr>
            <a:spLocks noGrp="1"/>
          </p:cNvSpPr>
          <p:nvPr>
            <p:ph idx="1"/>
          </p:nvPr>
        </p:nvSpPr>
        <p:spPr>
          <a:xfrm>
            <a:off x="2933699" y="2438400"/>
            <a:ext cx="5348909" cy="3651504"/>
          </a:xfrm>
        </p:spPr>
        <p:txBody>
          <a:bodyPr>
            <a:normAutofit/>
          </a:bodyPr>
          <a:lstStyle/>
          <a:p>
            <a:pPr marL="0" indent="0">
              <a:spcAft>
                <a:spcPts val="800"/>
              </a:spcAft>
              <a:buNone/>
            </a:pPr>
            <a:r>
              <a:rPr lang="en-US">
                <a:effectLst/>
                <a:latin typeface="Calibri" panose="020F0502020204030204" pitchFamily="34" charset="0"/>
                <a:ea typeface="Calibri" panose="020F0502020204030204" pitchFamily="34" charset="0"/>
              </a:rPr>
              <a:t> </a:t>
            </a:r>
          </a:p>
          <a:p>
            <a:pPr>
              <a:spcAft>
                <a:spcPts val="800"/>
              </a:spcAft>
            </a:pPr>
            <a:r>
              <a:rPr lang="en-US">
                <a:effectLst/>
                <a:latin typeface="Calibri" panose="020F0502020204030204" pitchFamily="34" charset="0"/>
                <a:ea typeface="Calibri" panose="020F0502020204030204" pitchFamily="34" charset="0"/>
              </a:rPr>
              <a:t>Placing Compassion, Hope, Integrity &amp; transparency centrally within the Networks’ values we respond to distress, diversity and difference with evolving understanding, encouragement, honesty and openness.</a:t>
            </a:r>
          </a:p>
          <a:p>
            <a:endParaRPr lang="en-US" dirty="0"/>
          </a:p>
        </p:txBody>
      </p:sp>
      <p:pic>
        <p:nvPicPr>
          <p:cNvPr id="11266" name="Picture 2" descr="Compassion In The Time Of COVID-19">
            <a:extLst>
              <a:ext uri="{FF2B5EF4-FFF2-40B4-BE49-F238E27FC236}">
                <a16:creationId xmlns:a16="http://schemas.microsoft.com/office/drawing/2014/main" id="{A13E39C5-BDC3-4545-836A-5D32D9660F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105" r="16696" b="-1"/>
          <a:stretch/>
        </p:blipFill>
        <p:spPr bwMode="auto">
          <a:xfrm>
            <a:off x="8770337" y="2555913"/>
            <a:ext cx="2933934" cy="3537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7463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F484B-3C2F-4A7D-BFCA-68357DFDFA79}"/>
              </a:ext>
            </a:extLst>
          </p:cNvPr>
          <p:cNvSpPr>
            <a:spLocks noGrp="1"/>
          </p:cNvSpPr>
          <p:nvPr>
            <p:ph type="title"/>
          </p:nvPr>
        </p:nvSpPr>
        <p:spPr/>
        <p:txBody>
          <a:bodyPr/>
          <a:lstStyle/>
          <a:p>
            <a:r>
              <a:rPr lang="en-US" sz="4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Trauma informed communities</a:t>
            </a:r>
            <a:br>
              <a:rPr lang="en-US" sz="4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D31C1D8-138B-4F09-A9E3-796D8DB6F558}"/>
              </a:ext>
            </a:extLst>
          </p:cNvPr>
          <p:cNvSpPr>
            <a:spLocks noGrp="1"/>
          </p:cNvSpPr>
          <p:nvPr>
            <p:ph idx="1"/>
          </p:nvPr>
        </p:nvSpPr>
        <p:spPr/>
        <p:txBody>
          <a:bodyPr>
            <a:normAutofit/>
          </a:bodyPr>
          <a:lstStyle/>
          <a:p>
            <a:pPr>
              <a:lnSpc>
                <a:spcPct val="90000"/>
              </a:lnSpc>
              <a:spcBef>
                <a:spcPts val="1800"/>
              </a:spcBef>
              <a:spcAft>
                <a:spcPts val="800"/>
              </a:spcAft>
            </a:pPr>
            <a:r>
              <a:rPr lang="en-US" sz="1800" dirty="0">
                <a:effectLst/>
                <a:latin typeface="Calibri" panose="020F0502020204030204" pitchFamily="34" charset="0"/>
                <a:ea typeface="Calibri" panose="020F0502020204030204" pitchFamily="34" charset="0"/>
              </a:rPr>
              <a:t>Trauma results from an event, series of events, or set of circumstances that is experienced by an individual and/or communities as physically or emotionally harmful or threatening and that has lasting adverse effects on the individual’s/communities functioning and physical, social, emotional, or spiritual well-being [1]. </a:t>
            </a:r>
          </a:p>
          <a:p>
            <a:pPr>
              <a:lnSpc>
                <a:spcPct val="90000"/>
              </a:lnSpc>
              <a:spcBef>
                <a:spcPts val="1800"/>
              </a:spcBef>
              <a:spcAft>
                <a:spcPts val="800"/>
              </a:spcAft>
            </a:pPr>
            <a:r>
              <a:rPr lang="en-US" sz="1800" dirty="0">
                <a:effectLst/>
                <a:latin typeface="Calibri" panose="020F0502020204030204" pitchFamily="34" charset="0"/>
                <a:ea typeface="Calibri" panose="020F0502020204030204" pitchFamily="34" charset="0"/>
              </a:rPr>
              <a:t>Community in this instance may refer to communities of; identity/geography/practice/professional providers of care and others.</a:t>
            </a:r>
          </a:p>
          <a:p>
            <a:pPr>
              <a:lnSpc>
                <a:spcPct val="90000"/>
              </a:lnSpc>
              <a:spcBef>
                <a:spcPts val="1800"/>
              </a:spcBef>
              <a:spcAft>
                <a:spcPts val="800"/>
              </a:spcAft>
            </a:pPr>
            <a:r>
              <a:rPr lang="en-US" sz="1800" dirty="0">
                <a:effectLst/>
                <a:latin typeface="Calibri" panose="020F0502020204030204" pitchFamily="34" charset="0"/>
                <a:ea typeface="Calibri" panose="020F0502020204030204" pitchFamily="34" charset="0"/>
              </a:rPr>
              <a:t>Working in a trauma-informed ways means acknowledging and accepting the impact of trauma and being aware of how unresolved trauma may continue to effect peoples physical and mental health throughout their lives. By working in this way there is an expectation for the potential for healing and recovery.</a:t>
            </a:r>
          </a:p>
          <a:p>
            <a:pPr marL="457200">
              <a:lnSpc>
                <a:spcPct val="107000"/>
              </a:lnSpc>
              <a:spcBef>
                <a:spcPts val="1200"/>
              </a:spcBef>
              <a:spcAft>
                <a:spcPts val="1200"/>
              </a:spcAft>
            </a:pP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771895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6CF7989-8062-4A94-8F9D-90B269D276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41C2A4E-AE65-40A7-B50F-4ACA5A7CA478}"/>
              </a:ext>
            </a:extLst>
          </p:cNvPr>
          <p:cNvSpPr>
            <a:spLocks noGrp="1"/>
          </p:cNvSpPr>
          <p:nvPr>
            <p:ph type="title"/>
          </p:nvPr>
        </p:nvSpPr>
        <p:spPr>
          <a:xfrm>
            <a:off x="6400800" y="568345"/>
            <a:ext cx="5303471" cy="1560716"/>
          </a:xfrm>
        </p:spPr>
        <p:txBody>
          <a:bodyPr>
            <a:normAutofit/>
          </a:bodyPr>
          <a:lstStyle/>
          <a:p>
            <a:r>
              <a:rPr lang="en-US" sz="2200" b="1">
                <a:effectLst/>
                <a:latin typeface="Calibri Light" panose="020F0302020204030204" pitchFamily="34" charset="0"/>
                <a:ea typeface="Times New Roman" panose="02020603050405020304" pitchFamily="18" charset="0"/>
                <a:cs typeface="Times New Roman" panose="02020603050405020304" pitchFamily="18" charset="0"/>
              </a:rPr>
              <a:t>Diversity (of identity and experience) and Culturally Appropriate/Safe provision</a:t>
            </a:r>
            <a:br>
              <a:rPr lang="en-US" sz="2200" b="1">
                <a:effectLst/>
                <a:latin typeface="Calibri Light" panose="020F0302020204030204" pitchFamily="34" charset="0"/>
                <a:ea typeface="Times New Roman" panose="02020603050405020304" pitchFamily="18" charset="0"/>
                <a:cs typeface="Times New Roman" panose="02020603050405020304" pitchFamily="18" charset="0"/>
              </a:rPr>
            </a:br>
            <a:endParaRPr lang="en-US" sz="2200"/>
          </a:p>
        </p:txBody>
      </p:sp>
      <p:sp>
        <p:nvSpPr>
          <p:cNvPr id="73" name="Rounded Rectangle 13">
            <a:extLst>
              <a:ext uri="{FF2B5EF4-FFF2-40B4-BE49-F238E27FC236}">
                <a16:creationId xmlns:a16="http://schemas.microsoft.com/office/drawing/2014/main" id="{F5AA46A9-DF4A-490A-876F-33E2CC2B36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655" y="1534308"/>
            <a:ext cx="5127306" cy="4358546"/>
          </a:xfrm>
          <a:prstGeom prst="roundRect">
            <a:avLst>
              <a:gd name="adj" fmla="val 2462"/>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290" name="Picture 2" descr="How to Understand and Admire Cultural Differences | Cultural differences, Cultural  diversity, Culture">
            <a:extLst>
              <a:ext uri="{FF2B5EF4-FFF2-40B4-BE49-F238E27FC236}">
                <a16:creationId xmlns:a16="http://schemas.microsoft.com/office/drawing/2014/main" id="{7907E5E4-356D-451A-98BE-49AE8FE6717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16" r="7400" b="2"/>
          <a:stretch/>
        </p:blipFill>
        <p:spPr bwMode="auto">
          <a:xfrm>
            <a:off x="987907" y="1859950"/>
            <a:ext cx="4448803" cy="3707262"/>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Connector 74">
            <a:extLst>
              <a:ext uri="{FF2B5EF4-FFF2-40B4-BE49-F238E27FC236}">
                <a16:creationId xmlns:a16="http://schemas.microsoft.com/office/drawing/2014/main" id="{C696F822-DDA2-499B-AA77-6020B0AB17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00800" y="2176009"/>
            <a:ext cx="53034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5839628-C241-4A19-84B7-1F513FCC1CBD}"/>
              </a:ext>
            </a:extLst>
          </p:cNvPr>
          <p:cNvSpPr>
            <a:spLocks noGrp="1"/>
          </p:cNvSpPr>
          <p:nvPr>
            <p:ph idx="1"/>
          </p:nvPr>
        </p:nvSpPr>
        <p:spPr>
          <a:xfrm>
            <a:off x="6400800" y="2438400"/>
            <a:ext cx="5303471" cy="3651504"/>
          </a:xfrm>
        </p:spPr>
        <p:txBody>
          <a:bodyPr>
            <a:normAutofit/>
          </a:bodyPr>
          <a:lstStyle/>
          <a:p>
            <a:pPr marL="0" indent="0">
              <a:spcAft>
                <a:spcPts val="1200"/>
              </a:spcAft>
              <a:buNone/>
            </a:pPr>
            <a:r>
              <a:rPr lang="en-US">
                <a:effectLst/>
                <a:latin typeface="Calibri" panose="020F0502020204030204" pitchFamily="34" charset="0"/>
                <a:ea typeface="Calibri" panose="020F0502020204030204" pitchFamily="34" charset="0"/>
              </a:rPr>
              <a:t> </a:t>
            </a:r>
          </a:p>
          <a:p>
            <a:pPr>
              <a:spcAft>
                <a:spcPts val="1200"/>
              </a:spcAft>
            </a:pPr>
            <a:r>
              <a:rPr lang="en-US">
                <a:effectLst/>
                <a:latin typeface="Calibri" panose="020F0502020204030204" pitchFamily="34" charset="0"/>
                <a:ea typeface="Calibri" panose="020F0502020204030204" pitchFamily="34" charset="0"/>
              </a:rPr>
              <a:t>Diversity means recognising the experiences and needs that come with race, ethnicity, gender and language, thereby incorporating many understandings of distress and seeking multi strengths based solutions in relation to mental health promotion, wellbeing, access, experience of services, recovery and strengthening community responses.</a:t>
            </a:r>
          </a:p>
          <a:p>
            <a:endParaRPr lang="en-US" dirty="0"/>
          </a:p>
        </p:txBody>
      </p:sp>
    </p:spTree>
    <p:extLst>
      <p:ext uri="{BB962C8B-B14F-4D97-AF65-F5344CB8AC3E}">
        <p14:creationId xmlns:p14="http://schemas.microsoft.com/office/powerpoint/2010/main" val="1260136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BD059-1898-49B8-9D9E-A79C52094245}"/>
              </a:ext>
            </a:extLst>
          </p:cNvPr>
          <p:cNvSpPr>
            <a:spLocks noGrp="1"/>
          </p:cNvSpPr>
          <p:nvPr>
            <p:ph type="title"/>
          </p:nvPr>
        </p:nvSpPr>
        <p:spPr>
          <a:xfrm>
            <a:off x="2933700" y="568345"/>
            <a:ext cx="8770571" cy="817543"/>
          </a:xfrm>
        </p:spPr>
        <p:txBody>
          <a:bodyPr/>
          <a:lstStyle/>
          <a:p>
            <a:r>
              <a:rPr lang="en-US" sz="4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Informed by a social model of disability</a:t>
            </a:r>
            <a:endParaRPr lang="en-US" dirty="0"/>
          </a:p>
        </p:txBody>
      </p:sp>
      <p:sp>
        <p:nvSpPr>
          <p:cNvPr id="3" name="Content Placeholder 2">
            <a:extLst>
              <a:ext uri="{FF2B5EF4-FFF2-40B4-BE49-F238E27FC236}">
                <a16:creationId xmlns:a16="http://schemas.microsoft.com/office/drawing/2014/main" id="{20203395-F5DF-4281-B800-DF93BE7412FD}"/>
              </a:ext>
            </a:extLst>
          </p:cNvPr>
          <p:cNvSpPr>
            <a:spLocks noGrp="1"/>
          </p:cNvSpPr>
          <p:nvPr>
            <p:ph idx="1"/>
          </p:nvPr>
        </p:nvSpPr>
        <p:spPr>
          <a:xfrm>
            <a:off x="1828800" y="2438400"/>
            <a:ext cx="9875471" cy="4217894"/>
          </a:xfrm>
        </p:spPr>
        <p:txBody>
          <a:bodyPr>
            <a:normAutofit fontScale="62500" lnSpcReduction="20000"/>
          </a:bodyPr>
          <a:lstStyle/>
          <a:p>
            <a:pPr>
              <a:lnSpc>
                <a:spcPct val="107000"/>
              </a:lnSpc>
              <a:spcBef>
                <a:spcPts val="1200"/>
              </a:spcBef>
              <a:spcAft>
                <a:spcPts val="1200"/>
              </a:spcAft>
            </a:pPr>
            <a:r>
              <a:rPr lang="en-US" sz="2400" dirty="0">
                <a:effectLst/>
                <a:latin typeface="Calibri" panose="020F0502020204030204" pitchFamily="34" charset="0"/>
                <a:ea typeface="Calibri" panose="020F0502020204030204" pitchFamily="34" charset="0"/>
              </a:rPr>
              <a:t>The social model looks at how society is structured and how it disables people. It isn’t based on a person’s impairment, it is about what barriers that exist in terms of attitudes, policy development, access or lack of supports that prevent people from participating in society as equals, with choice and control over their own lives. In this model it is society that disables people from achieving their hopes and dreams, not a person’s impairment.</a:t>
            </a:r>
          </a:p>
          <a:p>
            <a:pPr>
              <a:lnSpc>
                <a:spcPct val="107000"/>
              </a:lnSpc>
              <a:spcBef>
                <a:spcPts val="1200"/>
              </a:spcBef>
              <a:spcAft>
                <a:spcPts val="1200"/>
              </a:spcAft>
            </a:pPr>
            <a:r>
              <a:rPr lang="en-US" sz="2400" dirty="0">
                <a:effectLst/>
                <a:latin typeface="Calibri" panose="020F0502020204030204" pitchFamily="34" charset="0"/>
                <a:ea typeface="Calibri" panose="020F0502020204030204" pitchFamily="34" charset="0"/>
              </a:rPr>
              <a:t>The medical / charity model </a:t>
            </a:r>
            <a:r>
              <a:rPr lang="en-US" sz="2400" dirty="0" err="1">
                <a:effectLst/>
                <a:latin typeface="Calibri" panose="020F0502020204030204" pitchFamily="34" charset="0"/>
                <a:ea typeface="Calibri" panose="020F0502020204030204" pitchFamily="34" charset="0"/>
              </a:rPr>
              <a:t>individualises</a:t>
            </a:r>
            <a:r>
              <a:rPr lang="en-US" sz="2400" dirty="0">
                <a:effectLst/>
                <a:latin typeface="Calibri" panose="020F0502020204030204" pitchFamily="34" charset="0"/>
                <a:ea typeface="Calibri" panose="020F0502020204030204" pitchFamily="34" charset="0"/>
              </a:rPr>
              <a:t> disability and promotes the idea that people are disabled by their impairments or differences. The medical model always focuses on people’s impairments/deficits from a medical perspective. In some ways it still looks at what is ‘wrong’ with the person and not what the person needs. It creates low expectations and leads to people losing independence, choice and control in their own lives.</a:t>
            </a:r>
          </a:p>
          <a:p>
            <a:pPr>
              <a:lnSpc>
                <a:spcPct val="107000"/>
              </a:lnSpc>
              <a:spcBef>
                <a:spcPts val="1200"/>
              </a:spcBef>
              <a:spcAft>
                <a:spcPts val="1200"/>
              </a:spcAft>
            </a:pPr>
            <a:r>
              <a:rPr lang="en-US" sz="2400" dirty="0">
                <a:effectLst/>
                <a:latin typeface="Calibri" panose="020F0502020204030204" pitchFamily="34" charset="0"/>
                <a:ea typeface="Calibri" panose="020F0502020204030204" pitchFamily="34" charset="0"/>
              </a:rPr>
              <a:t>The social model focuses on rights, particular rights in the UNCRPD* the right of people to have control over their lives, their decision, their access to services including medical care. The right to make decisions including the rights to make bad decisions. Disabled people are deemed to have capacity in the first instance and where they are deemed not to have capacity for a time the UNCRPD advocates supports to be put in place to support their decision making. </a:t>
            </a:r>
          </a:p>
          <a:p>
            <a:pPr>
              <a:lnSpc>
                <a:spcPct val="107000"/>
              </a:lnSpc>
              <a:spcBef>
                <a:spcPts val="1200"/>
              </a:spcBef>
              <a:spcAft>
                <a:spcPts val="1200"/>
              </a:spcAft>
            </a:pPr>
            <a:r>
              <a:rPr lang="en-US" sz="2400" dirty="0">
                <a:effectLst/>
                <a:latin typeface="Calibri" panose="020F0502020204030204" pitchFamily="34" charset="0"/>
                <a:ea typeface="Calibri" panose="020F0502020204030204" pitchFamily="34" charset="0"/>
              </a:rPr>
              <a:t>*The social model of disability informs key International Conventions such as the UN Convention of the Rights of People with Disabilities (UNCRPD) and is in contrast to the “medical / charity model” of disability.</a:t>
            </a:r>
          </a:p>
          <a:p>
            <a:endParaRPr lang="en-US" dirty="0"/>
          </a:p>
        </p:txBody>
      </p:sp>
      <p:pic>
        <p:nvPicPr>
          <p:cNvPr id="10" name="Picture 9" descr="Diagram&#10;&#10;Description automatically generated">
            <a:extLst>
              <a:ext uri="{FF2B5EF4-FFF2-40B4-BE49-F238E27FC236}">
                <a16:creationId xmlns:a16="http://schemas.microsoft.com/office/drawing/2014/main" id="{1308FA1C-F225-44E8-9B54-BE0EC062614D}"/>
              </a:ext>
            </a:extLst>
          </p:cNvPr>
          <p:cNvPicPr/>
          <p:nvPr/>
        </p:nvPicPr>
        <p:blipFill rotWithShape="1">
          <a:blip r:embed="rId2">
            <a:extLst>
              <a:ext uri="{28A0092B-C50C-407E-A947-70E740481C1C}">
                <a14:useLocalDpi xmlns:a14="http://schemas.microsoft.com/office/drawing/2010/main" val="0"/>
              </a:ext>
            </a:extLst>
          </a:blip>
          <a:srcRect l="33840" t="31609" r="34917" b="31385"/>
          <a:stretch/>
        </p:blipFill>
        <p:spPr bwMode="auto">
          <a:xfrm>
            <a:off x="1143000" y="568345"/>
            <a:ext cx="1371600" cy="13716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55878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450FF14-6377-4F15-A50C-6E804489FF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00E29E-63E0-4ABE-8B80-87B1390BF307}"/>
              </a:ext>
            </a:extLst>
          </p:cNvPr>
          <p:cNvSpPr>
            <a:spLocks noGrp="1"/>
          </p:cNvSpPr>
          <p:nvPr>
            <p:ph type="title"/>
          </p:nvPr>
        </p:nvSpPr>
        <p:spPr>
          <a:xfrm>
            <a:off x="7826514" y="568345"/>
            <a:ext cx="3877757" cy="1560716"/>
          </a:xfrm>
        </p:spPr>
        <p:txBody>
          <a:bodyPr>
            <a:normAutofit/>
          </a:bodyPr>
          <a:lstStyle/>
          <a:p>
            <a:r>
              <a:rPr lang="en-US" b="1" dirty="0">
                <a:effectLst/>
                <a:latin typeface="Calibri Light" panose="020F0302020204030204" pitchFamily="34" charset="0"/>
                <a:ea typeface="Calibri" panose="020F0502020204030204" pitchFamily="34" charset="0"/>
                <a:cs typeface="Calibri Light" panose="020F0302020204030204" pitchFamily="34" charset="0"/>
              </a:rPr>
              <a:t> Recovery </a:t>
            </a:r>
            <a:endParaRPr lang="en-US" dirty="0">
              <a:latin typeface="Calibri Light" panose="020F0302020204030204" pitchFamily="34" charset="0"/>
              <a:cs typeface="Calibri Light" panose="020F0302020204030204" pitchFamily="34" charset="0"/>
            </a:endParaRPr>
          </a:p>
        </p:txBody>
      </p:sp>
      <p:sp>
        <p:nvSpPr>
          <p:cNvPr id="73" name="Rounded Rectangle 13">
            <a:extLst>
              <a:ext uri="{FF2B5EF4-FFF2-40B4-BE49-F238E27FC236}">
                <a16:creationId xmlns:a16="http://schemas.microsoft.com/office/drawing/2014/main" id="{3A3A5C02-9E21-4315-9391-21C9E66CB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229" y="1534308"/>
            <a:ext cx="6494910" cy="4358546"/>
          </a:xfrm>
          <a:prstGeom prst="roundRect">
            <a:avLst>
              <a:gd name="adj" fmla="val 2462"/>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Recovering emotionally from disaster">
            <a:extLst>
              <a:ext uri="{FF2B5EF4-FFF2-40B4-BE49-F238E27FC236}">
                <a16:creationId xmlns:a16="http://schemas.microsoft.com/office/drawing/2014/main" id="{7D36C772-F5D7-4612-A9CB-DDC3B1A2C87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97447" y="2218578"/>
            <a:ext cx="5834652" cy="3001210"/>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Connector 74">
            <a:extLst>
              <a:ext uri="{FF2B5EF4-FFF2-40B4-BE49-F238E27FC236}">
                <a16:creationId xmlns:a16="http://schemas.microsoft.com/office/drawing/2014/main" id="{4F67D375-84C5-4EFB-AF77-DE352BC52C3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26514" y="2176009"/>
            <a:ext cx="387775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A745D6A-C57E-45CE-AC63-7904EC1D0447}"/>
              </a:ext>
            </a:extLst>
          </p:cNvPr>
          <p:cNvSpPr>
            <a:spLocks noGrp="1"/>
          </p:cNvSpPr>
          <p:nvPr>
            <p:ph idx="1"/>
          </p:nvPr>
        </p:nvSpPr>
        <p:spPr>
          <a:xfrm>
            <a:off x="7826514" y="2438400"/>
            <a:ext cx="3877757" cy="3651504"/>
          </a:xfrm>
        </p:spPr>
        <p:txBody>
          <a:bodyPr>
            <a:normAutofit/>
          </a:bodyPr>
          <a:lstStyle/>
          <a:p>
            <a:endParaRPr lang="en-US" dirty="0"/>
          </a:p>
        </p:txBody>
      </p:sp>
    </p:spTree>
    <p:extLst>
      <p:ext uri="{BB962C8B-B14F-4D97-AF65-F5344CB8AC3E}">
        <p14:creationId xmlns:p14="http://schemas.microsoft.com/office/powerpoint/2010/main" val="2666982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A306F-7617-4F0B-B380-821B72F775F1}"/>
              </a:ext>
            </a:extLst>
          </p:cNvPr>
          <p:cNvSpPr>
            <a:spLocks noGrp="1"/>
          </p:cNvSpPr>
          <p:nvPr>
            <p:ph type="title"/>
          </p:nvPr>
        </p:nvSpPr>
        <p:spPr>
          <a:xfrm>
            <a:off x="2933700" y="568345"/>
            <a:ext cx="8770571" cy="1560716"/>
          </a:xfrm>
        </p:spPr>
        <p:txBody>
          <a:bodyPr>
            <a:normAutofit/>
          </a:bodyPr>
          <a:lstStyle/>
          <a:p>
            <a:r>
              <a:rPr lang="en-US" b="1" dirty="0">
                <a:effectLst/>
                <a:latin typeface="Calibri Light" panose="020F0302020204030204" pitchFamily="34" charset="0"/>
                <a:ea typeface="Times New Roman" panose="02020603050405020304" pitchFamily="18" charset="0"/>
                <a:cs typeface="Times New Roman" panose="02020603050405020304" pitchFamily="18" charset="0"/>
              </a:rPr>
              <a:t>Our Vision </a:t>
            </a:r>
            <a:br>
              <a:rPr lang="en-US" b="1" dirty="0">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3852E00-BF05-4906-8CDC-45F9C1DD84A0}"/>
              </a:ext>
            </a:extLst>
          </p:cNvPr>
          <p:cNvSpPr>
            <a:spLocks noGrp="1"/>
          </p:cNvSpPr>
          <p:nvPr>
            <p:ph idx="1"/>
          </p:nvPr>
        </p:nvSpPr>
        <p:spPr>
          <a:xfrm>
            <a:off x="2933699" y="2438400"/>
            <a:ext cx="5348909" cy="3651504"/>
          </a:xfrm>
        </p:spPr>
        <p:txBody>
          <a:bodyPr>
            <a:normAutofit/>
          </a:bodyPr>
          <a:lstStyle/>
          <a:p>
            <a:pPr marL="0" indent="0">
              <a:spcBef>
                <a:spcPts val="1200"/>
              </a:spcBef>
              <a:spcAft>
                <a:spcPts val="1200"/>
              </a:spcAft>
              <a:buNone/>
            </a:pPr>
            <a:r>
              <a:rPr lang="en-US" dirty="0">
                <a:solidFill>
                  <a:schemeClr val="tx2"/>
                </a:solidFill>
                <a:effectLst/>
                <a:latin typeface="Calibri" panose="020F0502020204030204" pitchFamily="34" charset="0"/>
                <a:ea typeface="Calibri" panose="020F0502020204030204" pitchFamily="34" charset="0"/>
              </a:rPr>
              <a:t>‘A society where people are free from coercion, where mental health and wellbeing, and the recognition of distress and madness, are valued in the interests of  the communities in which we live, and where healing, empowerment, inclusion, and equality are celebrated and </a:t>
            </a:r>
            <a:r>
              <a:rPr lang="en-US" dirty="0" err="1">
                <a:solidFill>
                  <a:schemeClr val="tx2"/>
                </a:solidFill>
                <a:latin typeface="Calibri" panose="020F0502020204030204" pitchFamily="34" charset="0"/>
                <a:ea typeface="Calibri" panose="020F0502020204030204" pitchFamily="34" charset="0"/>
              </a:rPr>
              <a:t>realised</a:t>
            </a:r>
            <a:r>
              <a:rPr lang="en-US" dirty="0">
                <a:solidFill>
                  <a:schemeClr val="tx2"/>
                </a:solidFill>
                <a:effectLst/>
                <a:latin typeface="Calibri" panose="020F0502020204030204" pitchFamily="34" charset="0"/>
                <a:ea typeface="Calibri" panose="020F0502020204030204" pitchFamily="34" charset="0"/>
              </a:rPr>
              <a:t>.</a:t>
            </a:r>
          </a:p>
          <a:p>
            <a:endParaRPr lang="en-US" dirty="0"/>
          </a:p>
        </p:txBody>
      </p:sp>
    </p:spTree>
    <p:extLst>
      <p:ext uri="{BB962C8B-B14F-4D97-AF65-F5344CB8AC3E}">
        <p14:creationId xmlns:p14="http://schemas.microsoft.com/office/powerpoint/2010/main" val="225563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8242659-28AB-4110-BC8E-802E620ADD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DA6F3D-64CE-4BD2-84DC-A319F3931678}"/>
              </a:ext>
            </a:extLst>
          </p:cNvPr>
          <p:cNvSpPr>
            <a:spLocks noGrp="1"/>
          </p:cNvSpPr>
          <p:nvPr>
            <p:ph type="title"/>
          </p:nvPr>
        </p:nvSpPr>
        <p:spPr>
          <a:xfrm>
            <a:off x="612742" y="619342"/>
            <a:ext cx="3450211" cy="5470561"/>
          </a:xfrm>
        </p:spPr>
        <p:txBody>
          <a:bodyPr>
            <a:normAutofit/>
          </a:bodyPr>
          <a:lstStyle/>
          <a:p>
            <a:r>
              <a:rPr lang="en-IE" b="1"/>
              <a:t>Equality</a:t>
            </a:r>
            <a:endParaRPr lang="en-US" b="1"/>
          </a:p>
        </p:txBody>
      </p:sp>
      <p:pic>
        <p:nvPicPr>
          <p:cNvPr id="4" name="Picture 2" descr="Headmaster's Blog - Committed to Equality | Posts Page">
            <a:extLst>
              <a:ext uri="{FF2B5EF4-FFF2-40B4-BE49-F238E27FC236}">
                <a16:creationId xmlns:a16="http://schemas.microsoft.com/office/drawing/2014/main" id="{EE9D901E-010A-4FF8-B180-90A45ACF654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82515" y="619342"/>
            <a:ext cx="4447069" cy="168597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E05A236D-3B99-42C5-B169-B1521A22579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5695" y="2458813"/>
            <a:ext cx="702857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459D547-AFCB-444F-8599-9BC025B9A1D4}"/>
              </a:ext>
            </a:extLst>
          </p:cNvPr>
          <p:cNvSpPr>
            <a:spLocks noGrp="1"/>
          </p:cNvSpPr>
          <p:nvPr>
            <p:ph idx="1"/>
          </p:nvPr>
        </p:nvSpPr>
        <p:spPr>
          <a:xfrm>
            <a:off x="612743" y="2620651"/>
            <a:ext cx="11091530" cy="3808713"/>
          </a:xfrm>
        </p:spPr>
        <p:txBody>
          <a:bodyPr>
            <a:normAutofit/>
          </a:bodyPr>
          <a:lstStyle/>
          <a:p>
            <a:pPr>
              <a:lnSpc>
                <a:spcPct val="101000"/>
              </a:lnSpc>
              <a:spcBef>
                <a:spcPts val="1000"/>
              </a:spcBef>
              <a:spcAft>
                <a:spcPts val="1000"/>
              </a:spcAft>
            </a:pPr>
            <a:r>
              <a:rPr lang="en-US" sz="1800" dirty="0">
                <a:effectLst/>
                <a:latin typeface="Calibri" panose="020F0502020204030204" pitchFamily="34" charset="0"/>
                <a:ea typeface="Calibri" panose="020F0502020204030204" pitchFamily="34" charset="0"/>
              </a:rPr>
              <a:t>The work of the Mental Health Network is </a:t>
            </a:r>
            <a:r>
              <a:rPr lang="en-US" sz="1800" b="1" dirty="0">
                <a:effectLst/>
                <a:latin typeface="Calibri" panose="020F0502020204030204" pitchFamily="34" charset="0"/>
                <a:ea typeface="Calibri" panose="020F0502020204030204" pitchFamily="34" charset="0"/>
              </a:rPr>
              <a:t>informed by people with lived experience, </a:t>
            </a:r>
            <a:r>
              <a:rPr lang="en-US" sz="1800" dirty="0">
                <a:effectLst/>
                <a:latin typeface="Calibri" panose="020F0502020204030204" pitchFamily="34" charset="0"/>
                <a:ea typeface="Calibri" panose="020F0502020204030204" pitchFamily="34" charset="0"/>
              </a:rPr>
              <a:t>from whatever the experience of </a:t>
            </a:r>
            <a:r>
              <a:rPr lang="en-US" sz="1800" dirty="0" err="1">
                <a:effectLst/>
                <a:latin typeface="Calibri" panose="020F0502020204030204" pitchFamily="34" charset="0"/>
                <a:ea typeface="Calibri" panose="020F0502020204030204" pitchFamily="34" charset="0"/>
              </a:rPr>
              <a:t>maginalisation</a:t>
            </a:r>
            <a:r>
              <a:rPr lang="en-US" sz="1800" dirty="0">
                <a:effectLst/>
                <a:latin typeface="Calibri" panose="020F0502020204030204" pitchFamily="34" charset="0"/>
                <a:ea typeface="Calibri" panose="020F0502020204030204" pitchFamily="34" charset="0"/>
              </a:rPr>
              <a:t>, this </a:t>
            </a:r>
            <a:r>
              <a:rPr lang="en-US" sz="1800" b="1" dirty="0">
                <a:effectLst/>
                <a:latin typeface="Calibri" panose="020F0502020204030204" pitchFamily="34" charset="0"/>
                <a:ea typeface="Calibri" panose="020F0502020204030204" pitchFamily="34" charset="0"/>
              </a:rPr>
              <a:t>does not mean treating everyone the same rather recognition of different starting points </a:t>
            </a:r>
            <a:r>
              <a:rPr lang="en-US" sz="1800" dirty="0">
                <a:effectLst/>
                <a:latin typeface="Calibri" panose="020F0502020204030204" pitchFamily="34" charset="0"/>
                <a:ea typeface="Calibri" panose="020F0502020204030204" pitchFamily="34" charset="0"/>
              </a:rPr>
              <a:t>and respect for individual and intersectional experiences and identities.</a:t>
            </a:r>
          </a:p>
          <a:p>
            <a:pPr>
              <a:lnSpc>
                <a:spcPct val="101000"/>
              </a:lnSpc>
              <a:spcBef>
                <a:spcPts val="1000"/>
              </a:spcBef>
              <a:spcAft>
                <a:spcPts val="1000"/>
              </a:spcAft>
            </a:pPr>
            <a:r>
              <a:rPr lang="en-US" sz="1800" dirty="0">
                <a:effectLst/>
                <a:latin typeface="Calibri" panose="020F0502020204030204" pitchFamily="34" charset="0"/>
                <a:ea typeface="Calibri" panose="020F0502020204030204" pitchFamily="34" charset="0"/>
              </a:rPr>
              <a:t>We recognise that social class and social context are key determinants to be taken into account including social background and educational background, employment status, income level and levels of agency in relation to decision making protection and promotion of rights.    </a:t>
            </a:r>
            <a:r>
              <a:rPr lang="en-US" sz="1800" b="1" dirty="0">
                <a:effectLst/>
                <a:latin typeface="Calibri" panose="020F0502020204030204" pitchFamily="34" charset="0"/>
                <a:ea typeface="Calibri" panose="020F0502020204030204" pitchFamily="34" charset="0"/>
              </a:rPr>
              <a:t>We promote respect for individual and intersectional experiences and identities.  </a:t>
            </a:r>
            <a:r>
              <a:rPr lang="en-US" sz="1800" dirty="0">
                <a:effectLst/>
                <a:latin typeface="Calibri" panose="020F0502020204030204" pitchFamily="34" charset="0"/>
                <a:ea typeface="Calibri" panose="020F0502020204030204" pitchFamily="34" charset="0"/>
              </a:rPr>
              <a:t>We believe in equality of access and opportunity, acknowledgement of people's situation and systemic barriers they may face  in terms of basic human rights, education, employment, health, housing, and education, accessibility to appropriate and adequate mental health services, documentation and rights there in. We believe we have an </a:t>
            </a:r>
            <a:r>
              <a:rPr lang="en-US" sz="1800" b="1" dirty="0">
                <a:effectLst/>
                <a:latin typeface="Calibri" panose="020F0502020204030204" pitchFamily="34" charset="0"/>
                <a:ea typeface="Calibri" panose="020F0502020204030204" pitchFamily="34" charset="0"/>
              </a:rPr>
              <a:t>equal right to be heard </a:t>
            </a:r>
            <a:r>
              <a:rPr lang="en-US" sz="1800" dirty="0">
                <a:effectLst/>
                <a:latin typeface="Calibri" panose="020F0502020204030204" pitchFamily="34" charset="0"/>
                <a:ea typeface="Calibri" panose="020F0502020204030204" pitchFamily="34" charset="0"/>
              </a:rPr>
              <a:t>and listened to, accepting the value of differing perspectives and lived realities.</a:t>
            </a:r>
          </a:p>
          <a:p>
            <a:pPr>
              <a:lnSpc>
                <a:spcPct val="101000"/>
              </a:lnSpc>
            </a:pPr>
            <a:endParaRPr lang="en-US" sz="1300" dirty="0"/>
          </a:p>
        </p:txBody>
      </p:sp>
    </p:spTree>
    <p:extLst>
      <p:ext uri="{BB962C8B-B14F-4D97-AF65-F5344CB8AC3E}">
        <p14:creationId xmlns:p14="http://schemas.microsoft.com/office/powerpoint/2010/main" val="2988948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A008D-2B96-4C13-BC25-5D3823AD8F13}"/>
              </a:ext>
            </a:extLst>
          </p:cNvPr>
          <p:cNvSpPr>
            <a:spLocks noGrp="1"/>
          </p:cNvSpPr>
          <p:nvPr>
            <p:ph type="title"/>
          </p:nvPr>
        </p:nvSpPr>
        <p:spPr>
          <a:xfrm>
            <a:off x="2933700" y="568345"/>
            <a:ext cx="8770571" cy="1560716"/>
          </a:xfrm>
        </p:spPr>
        <p:txBody>
          <a:bodyPr>
            <a:normAutofit/>
          </a:bodyPr>
          <a:lstStyle/>
          <a:p>
            <a:r>
              <a:rPr lang="en-US" sz="3700" b="1">
                <a:effectLst/>
                <a:latin typeface="Calibri Light" panose="020F0302020204030204" pitchFamily="34" charset="0"/>
                <a:ea typeface="Times New Roman" panose="02020603050405020304" pitchFamily="18" charset="0"/>
                <a:cs typeface="Times New Roman" panose="02020603050405020304" pitchFamily="18" charset="0"/>
              </a:rPr>
              <a:t>Full Effective Participation and Power Sharing </a:t>
            </a:r>
            <a:br>
              <a:rPr lang="en-US" sz="3700" b="1">
                <a:effectLst/>
                <a:latin typeface="Calibri Light" panose="020F0302020204030204" pitchFamily="34" charset="0"/>
                <a:ea typeface="Times New Roman" panose="02020603050405020304" pitchFamily="18" charset="0"/>
                <a:cs typeface="Times New Roman" panose="02020603050405020304" pitchFamily="18" charset="0"/>
              </a:rPr>
            </a:br>
            <a:endParaRPr lang="en-US" sz="3700"/>
          </a:p>
        </p:txBody>
      </p:sp>
      <p:sp>
        <p:nvSpPr>
          <p:cNvPr id="3" name="Content Placeholder 2">
            <a:extLst>
              <a:ext uri="{FF2B5EF4-FFF2-40B4-BE49-F238E27FC236}">
                <a16:creationId xmlns:a16="http://schemas.microsoft.com/office/drawing/2014/main" id="{02798788-F658-483C-8A32-1D1A357F3AA0}"/>
              </a:ext>
            </a:extLst>
          </p:cNvPr>
          <p:cNvSpPr>
            <a:spLocks noGrp="1"/>
          </p:cNvSpPr>
          <p:nvPr>
            <p:ph idx="1"/>
          </p:nvPr>
        </p:nvSpPr>
        <p:spPr>
          <a:xfrm>
            <a:off x="2185987" y="2252662"/>
            <a:ext cx="7386637" cy="4191000"/>
          </a:xfrm>
        </p:spPr>
        <p:txBody>
          <a:bodyPr>
            <a:normAutofit fontScale="92500" lnSpcReduction="20000"/>
          </a:bodyPr>
          <a:lstStyle/>
          <a:p>
            <a:pPr marL="0" indent="0">
              <a:lnSpc>
                <a:spcPct val="101000"/>
              </a:lnSpc>
              <a:spcBef>
                <a:spcPts val="200"/>
              </a:spcBef>
              <a:spcAft>
                <a:spcPts val="800"/>
              </a:spcAft>
              <a:buNone/>
            </a:pPr>
            <a:endParaRPr lang="en-US" sz="1600" dirty="0">
              <a:effectLst/>
              <a:latin typeface="Calibri" panose="020F0502020204030204" pitchFamily="34" charset="0"/>
              <a:ea typeface="Calibri" panose="020F0502020204030204" pitchFamily="34" charset="0"/>
            </a:endParaRPr>
          </a:p>
          <a:p>
            <a:pPr>
              <a:lnSpc>
                <a:spcPct val="101000"/>
              </a:lnSpc>
              <a:spcBef>
                <a:spcPts val="200"/>
              </a:spcBef>
              <a:spcAft>
                <a:spcPts val="800"/>
              </a:spcAft>
            </a:pPr>
            <a:r>
              <a:rPr lang="en-US" sz="1600" dirty="0">
                <a:effectLst/>
                <a:latin typeface="Calibri" panose="020F0502020204030204" pitchFamily="34" charset="0"/>
                <a:ea typeface="Calibri" panose="020F0502020204030204" pitchFamily="34" charset="0"/>
              </a:rPr>
              <a:t>Participation is rooted in the self identification of needs and interests, the formulation of responses by the community or group concerned and is central to their ability to continue to influence outcomes.</a:t>
            </a:r>
          </a:p>
          <a:p>
            <a:pPr marL="0" indent="0">
              <a:lnSpc>
                <a:spcPct val="101000"/>
              </a:lnSpc>
              <a:spcBef>
                <a:spcPts val="200"/>
              </a:spcBef>
              <a:spcAft>
                <a:spcPts val="800"/>
              </a:spcAft>
              <a:buNone/>
            </a:pPr>
            <a:endParaRPr lang="en-US" sz="1600" dirty="0">
              <a:effectLst/>
              <a:latin typeface="Calibri" panose="020F0502020204030204" pitchFamily="34" charset="0"/>
              <a:ea typeface="Calibri" panose="020F0502020204030204" pitchFamily="34" charset="0"/>
            </a:endParaRPr>
          </a:p>
          <a:p>
            <a:pPr>
              <a:lnSpc>
                <a:spcPct val="101000"/>
              </a:lnSpc>
              <a:spcBef>
                <a:spcPts val="200"/>
              </a:spcBef>
              <a:spcAft>
                <a:spcPts val="800"/>
              </a:spcAft>
            </a:pPr>
            <a:r>
              <a:rPr lang="en-US" sz="1600" dirty="0">
                <a:effectLst/>
                <a:latin typeface="Calibri" panose="020F0502020204030204" pitchFamily="34" charset="0"/>
                <a:ea typeface="Calibri" panose="020F0502020204030204" pitchFamily="34" charset="0"/>
              </a:rPr>
              <a:t>We believe that mental health policies, services and programmes will not and cannot be effective without the meaningful participation of people with experience of mental and emotional difficulties and their families/carers in their design/co-design, implementation and monitoring.</a:t>
            </a:r>
          </a:p>
          <a:p>
            <a:pPr marL="0" indent="0">
              <a:lnSpc>
                <a:spcPct val="101000"/>
              </a:lnSpc>
              <a:spcBef>
                <a:spcPts val="200"/>
              </a:spcBef>
              <a:spcAft>
                <a:spcPts val="800"/>
              </a:spcAft>
              <a:buNone/>
            </a:pPr>
            <a:endParaRPr lang="en-US" sz="1600" dirty="0">
              <a:effectLst/>
              <a:latin typeface="Calibri" panose="020F0502020204030204" pitchFamily="34" charset="0"/>
              <a:ea typeface="Calibri" panose="020F0502020204030204" pitchFamily="34" charset="0"/>
            </a:endParaRPr>
          </a:p>
          <a:p>
            <a:pPr>
              <a:lnSpc>
                <a:spcPct val="101000"/>
              </a:lnSpc>
              <a:spcBef>
                <a:spcPts val="200"/>
              </a:spcBef>
              <a:spcAft>
                <a:spcPts val="800"/>
              </a:spcAft>
            </a:pPr>
            <a:r>
              <a:rPr lang="en-US" sz="1600" dirty="0">
                <a:effectLst/>
                <a:latin typeface="Calibri" panose="020F0502020204030204" pitchFamily="34" charset="0"/>
                <a:ea typeface="Calibri" panose="020F0502020204030204" pitchFamily="34" charset="0"/>
              </a:rPr>
              <a:t>We support the ideals of participative democracy i.e. the development of integrated and participatory forms of planning and organising, which identifies and addresses barriers to participation and promotes, supports and resources universal access and the active engagement of mental health communities on an equal footing with state agencies and others in decision making structures and processes.  Enshrined in this is a commitment to ensuring that dominant voices don't control or determine the narrative, that power is shared and that choice to participate or not is respected. </a:t>
            </a:r>
            <a:endParaRPr lang="en-US" sz="1000" dirty="0"/>
          </a:p>
        </p:txBody>
      </p:sp>
      <p:pic>
        <p:nvPicPr>
          <p:cNvPr id="2050" name="Picture 2" descr="Want Employees to Speak Up? 10 Things Leaders Can Do to Encourage  Participation | Inc.com">
            <a:extLst>
              <a:ext uri="{FF2B5EF4-FFF2-40B4-BE49-F238E27FC236}">
                <a16:creationId xmlns:a16="http://schemas.microsoft.com/office/drawing/2014/main" id="{7627E3E3-0E27-43D5-9B65-694D91E253A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74617" y="1307559"/>
            <a:ext cx="2317383" cy="1643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3223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BA01A-4CD2-4266-B9D3-65126A5AA23A}"/>
              </a:ext>
            </a:extLst>
          </p:cNvPr>
          <p:cNvSpPr>
            <a:spLocks noGrp="1"/>
          </p:cNvSpPr>
          <p:nvPr>
            <p:ph type="title"/>
          </p:nvPr>
        </p:nvSpPr>
        <p:spPr/>
        <p:txBody>
          <a:bodyPr>
            <a:normAutofit/>
          </a:bodyPr>
          <a:lstStyle/>
          <a:p>
            <a:r>
              <a:rPr lang="en-US" sz="4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Empowerment </a:t>
            </a:r>
            <a:br>
              <a:rPr lang="en-US" sz="4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B1C5385-4546-44EF-B506-B990BC4AEEF8}"/>
              </a:ext>
            </a:extLst>
          </p:cNvPr>
          <p:cNvSpPr>
            <a:spLocks noGrp="1"/>
          </p:cNvSpPr>
          <p:nvPr>
            <p:ph idx="1"/>
          </p:nvPr>
        </p:nvSpPr>
        <p:spPr/>
        <p:txBody>
          <a:bodyPr/>
          <a:lstStyle/>
          <a:p>
            <a:pPr>
              <a:lnSpc>
                <a:spcPct val="107000"/>
              </a:lnSpc>
              <a:spcBef>
                <a:spcPts val="1200"/>
              </a:spcBef>
              <a:spcAft>
                <a:spcPts val="1200"/>
              </a:spcAft>
            </a:pPr>
            <a:r>
              <a:rPr lang="en-US" sz="1800" dirty="0">
                <a:effectLst/>
                <a:latin typeface="Calibri" panose="020F0502020204030204" pitchFamily="34" charset="0"/>
                <a:ea typeface="Calibri" panose="020F0502020204030204" pitchFamily="34" charset="0"/>
              </a:rPr>
              <a:t>Empowerment is about bringing people together, to share lived experiences and to collectively look at how they can work together to influence service delivery, policies and practices. Empowerment is about the supporting and building the capacity of individuals to ensure the loci of control being within the person but also recognising the need to work together to challenge structural inequalities and bring about systemic change. </a:t>
            </a:r>
          </a:p>
          <a:p>
            <a:pPr>
              <a:lnSpc>
                <a:spcPct val="107000"/>
              </a:lnSpc>
              <a:spcBef>
                <a:spcPts val="1200"/>
              </a:spcBef>
              <a:spcAft>
                <a:spcPts val="1200"/>
              </a:spcAft>
            </a:pPr>
            <a:r>
              <a:rPr lang="en-US" sz="1800" dirty="0">
                <a:effectLst/>
                <a:latin typeface="Calibri" panose="020F0502020204030204" pitchFamily="34" charset="0"/>
                <a:ea typeface="Calibri" panose="020F0502020204030204" pitchFamily="34" charset="0"/>
              </a:rPr>
              <a:t>Empowerment</a:t>
            </a:r>
            <a:r>
              <a:rPr lang="en-US" sz="1800" dirty="0">
                <a:effectLst/>
                <a:highlight>
                  <a:srgbClr val="FFFFFF"/>
                </a:highlight>
                <a:latin typeface="Calibri" panose="020F0502020204030204" pitchFamily="34" charset="0"/>
                <a:ea typeface="Calibri" panose="020F0502020204030204" pitchFamily="34" charset="0"/>
              </a:rPr>
              <a:t> is about giving people the self-belief and confidence, not just individually but collectively, to look at the systems that create inequalities in society, which in turn impact on people’s emotional wellbeing. Another aspect of empowerment, a mental aspect, is of it is the loci of control being firmly within the person and the person possessing a well-balanced list of priorities.</a:t>
            </a:r>
            <a:endParaRPr lang="en-US" sz="1800" dirty="0">
              <a:effectLst/>
              <a:latin typeface="Calibri" panose="020F0502020204030204" pitchFamily="34" charset="0"/>
              <a:ea typeface="Calibri" panose="020F0502020204030204" pitchFamily="34" charset="0"/>
            </a:endParaRPr>
          </a:p>
          <a:p>
            <a:endParaRPr lang="en-US" dirty="0"/>
          </a:p>
        </p:txBody>
      </p:sp>
      <p:pic>
        <p:nvPicPr>
          <p:cNvPr id="4098" name="Picture 2" descr="NGO Forum at National Council for Women supports state against 'terrorists'  - EgyptToday">
            <a:extLst>
              <a:ext uri="{FF2B5EF4-FFF2-40B4-BE49-F238E27FC236}">
                <a16:creationId xmlns:a16="http://schemas.microsoft.com/office/drawing/2014/main" id="{E599A2A4-F0F1-485E-843E-A707374E87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2488" y="482620"/>
            <a:ext cx="2762250"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4342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3DE19-3AE0-47CE-96C2-DA60881153CA}"/>
              </a:ext>
            </a:extLst>
          </p:cNvPr>
          <p:cNvSpPr>
            <a:spLocks noGrp="1"/>
          </p:cNvSpPr>
          <p:nvPr>
            <p:ph type="title"/>
          </p:nvPr>
        </p:nvSpPr>
        <p:spPr>
          <a:xfrm>
            <a:off x="2933700" y="568345"/>
            <a:ext cx="8770571" cy="1560716"/>
          </a:xfrm>
        </p:spPr>
        <p:txBody>
          <a:bodyPr>
            <a:normAutofit/>
          </a:bodyPr>
          <a:lstStyle/>
          <a:p>
            <a:r>
              <a:rPr lang="en-US" b="1">
                <a:effectLst/>
                <a:latin typeface="Calibri Light" panose="020F0302020204030204" pitchFamily="34" charset="0"/>
                <a:ea typeface="Times New Roman" panose="02020603050405020304" pitchFamily="18" charset="0"/>
                <a:cs typeface="Times New Roman" panose="02020603050405020304" pitchFamily="18" charset="0"/>
              </a:rPr>
              <a:t>Human Rights and Social Justice</a:t>
            </a:r>
            <a:br>
              <a:rPr lang="en-US" b="1">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9763599-AC06-4734-8FE5-1A6A9594E550}"/>
              </a:ext>
            </a:extLst>
          </p:cNvPr>
          <p:cNvSpPr>
            <a:spLocks noGrp="1"/>
          </p:cNvSpPr>
          <p:nvPr>
            <p:ph idx="1"/>
          </p:nvPr>
        </p:nvSpPr>
        <p:spPr>
          <a:xfrm>
            <a:off x="2686051" y="2295525"/>
            <a:ext cx="6427186" cy="4376738"/>
          </a:xfrm>
        </p:spPr>
        <p:txBody>
          <a:bodyPr>
            <a:normAutofit/>
          </a:bodyPr>
          <a:lstStyle/>
          <a:p>
            <a:pPr marL="0" indent="0">
              <a:lnSpc>
                <a:spcPct val="101000"/>
              </a:lnSpc>
              <a:spcAft>
                <a:spcPts val="800"/>
              </a:spcAft>
              <a:buNone/>
            </a:pPr>
            <a:endParaRPr lang="en-US" sz="1400" dirty="0">
              <a:effectLst/>
              <a:latin typeface="Calibri" panose="020F0502020204030204" pitchFamily="34" charset="0"/>
              <a:ea typeface="Calibri" panose="020F0502020204030204" pitchFamily="34" charset="0"/>
            </a:endParaRPr>
          </a:p>
          <a:p>
            <a:pPr>
              <a:lnSpc>
                <a:spcPct val="101000"/>
              </a:lnSpc>
              <a:spcAft>
                <a:spcPts val="800"/>
              </a:spcAft>
            </a:pPr>
            <a:r>
              <a:rPr lang="en-US" sz="1400" dirty="0">
                <a:effectLst/>
                <a:latin typeface="Calibri" panose="020F0502020204030204" pitchFamily="34" charset="0"/>
                <a:ea typeface="Calibri" panose="020F0502020204030204" pitchFamily="34" charset="0"/>
              </a:rPr>
              <a:t>We are seeking a society where the human rights of those with mental health difficulties are understood, respected and </a:t>
            </a:r>
            <a:r>
              <a:rPr lang="en-US" sz="1400" dirty="0" err="1">
                <a:effectLst/>
                <a:latin typeface="Calibri" panose="020F0502020204030204" pitchFamily="34" charset="0"/>
                <a:ea typeface="Calibri" panose="020F0502020204030204" pitchFamily="34" charset="0"/>
              </a:rPr>
              <a:t>realised</a:t>
            </a:r>
            <a:r>
              <a:rPr lang="en-US" sz="1400" dirty="0">
                <a:effectLst/>
                <a:latin typeface="Calibri" panose="020F0502020204030204" pitchFamily="34" charset="0"/>
                <a:ea typeface="Calibri" panose="020F0502020204030204" pitchFamily="34" charset="0"/>
              </a:rPr>
              <a:t> with zero tolerance of discrimination and violence. We promote the human rights mechanisms and frameworks, processes and standards for the protection and promotion of human rights for all nationally and internationally.  In particular, we call for implementation of the UN Convention on the Rights of Persons with disabilities to promote and protect the rights of disabled people and those with mental health difficulties.  We promote the right of people with mental health difficulties to make their own choices and claim their rights supported through accessible information and resources. </a:t>
            </a:r>
          </a:p>
          <a:p>
            <a:pPr>
              <a:lnSpc>
                <a:spcPct val="101000"/>
              </a:lnSpc>
              <a:spcAft>
                <a:spcPts val="800"/>
              </a:spcAft>
            </a:pPr>
            <a:r>
              <a:rPr lang="en-US" sz="1400" dirty="0">
                <a:effectLst/>
                <a:latin typeface="Calibri" panose="020F0502020204030204" pitchFamily="34" charset="0"/>
                <a:ea typeface="Calibri" panose="020F0502020204030204" pitchFamily="34" charset="0"/>
              </a:rPr>
              <a:t>We are seeking a just society which has at it’s core, policies and practices that challenge injustice, poverty, inequality, discrimination and social exclusion, promotes accountability and values diversity of identities and approaches.  A society that recognises the social determinants of mental health difficulties and ensures that all people can benefit from an equitable distribution of wealth, opportunities and privileges in society.</a:t>
            </a:r>
          </a:p>
          <a:p>
            <a:pPr>
              <a:lnSpc>
                <a:spcPct val="101000"/>
              </a:lnSpc>
            </a:pPr>
            <a:endParaRPr lang="en-US" sz="1100" dirty="0"/>
          </a:p>
        </p:txBody>
      </p:sp>
      <p:pic>
        <p:nvPicPr>
          <p:cNvPr id="5122" name="Picture 2" descr="Human Rights and Social Justice Christian and Muslim Views | Teaching  Resources">
            <a:extLst>
              <a:ext uri="{FF2B5EF4-FFF2-40B4-BE49-F238E27FC236}">
                <a16:creationId xmlns:a16="http://schemas.microsoft.com/office/drawing/2014/main" id="{0B62F343-677A-4E9C-973D-7CAC8A17B69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113237" y="2129061"/>
            <a:ext cx="2933934" cy="1643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0659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016DA-EDBA-48FD-A9BB-A2B77C53C05C}"/>
              </a:ext>
            </a:extLst>
          </p:cNvPr>
          <p:cNvSpPr>
            <a:spLocks noGrp="1"/>
          </p:cNvSpPr>
          <p:nvPr>
            <p:ph type="title"/>
          </p:nvPr>
        </p:nvSpPr>
        <p:spPr>
          <a:xfrm>
            <a:off x="2933700" y="568345"/>
            <a:ext cx="8770571" cy="1560716"/>
          </a:xfrm>
        </p:spPr>
        <p:txBody>
          <a:bodyPr>
            <a:normAutofit/>
          </a:bodyPr>
          <a:lstStyle/>
          <a:p>
            <a:r>
              <a:rPr lang="en-US" b="1">
                <a:effectLst/>
                <a:latin typeface="Calibri Light" panose="020F0302020204030204" pitchFamily="34" charset="0"/>
                <a:ea typeface="Times New Roman" panose="02020603050405020304" pitchFamily="18" charset="0"/>
                <a:cs typeface="Times New Roman" panose="02020603050405020304" pitchFamily="18" charset="0"/>
              </a:rPr>
              <a:t>Non - Discrimination </a:t>
            </a:r>
            <a:br>
              <a:rPr lang="en-US" b="1">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17FC518-4D1D-4651-BD5C-14877C383BE9}"/>
              </a:ext>
            </a:extLst>
          </p:cNvPr>
          <p:cNvSpPr>
            <a:spLocks noGrp="1"/>
          </p:cNvSpPr>
          <p:nvPr>
            <p:ph idx="1"/>
          </p:nvPr>
        </p:nvSpPr>
        <p:spPr>
          <a:xfrm>
            <a:off x="2933699" y="2438400"/>
            <a:ext cx="5348909" cy="3651504"/>
          </a:xfrm>
        </p:spPr>
        <p:txBody>
          <a:bodyPr>
            <a:normAutofit/>
          </a:bodyPr>
          <a:lstStyle/>
          <a:p>
            <a:pPr marL="0" indent="0">
              <a:spcAft>
                <a:spcPts val="800"/>
              </a:spcAft>
              <a:buNone/>
            </a:pPr>
            <a:r>
              <a:rPr lang="en-US">
                <a:effectLst/>
                <a:latin typeface="Calibri" panose="020F0502020204030204" pitchFamily="34" charset="0"/>
                <a:ea typeface="Calibri" panose="020F0502020204030204" pitchFamily="34" charset="0"/>
              </a:rPr>
              <a:t> </a:t>
            </a:r>
          </a:p>
          <a:p>
            <a:pPr>
              <a:spcAft>
                <a:spcPts val="1200"/>
              </a:spcAft>
            </a:pPr>
            <a:r>
              <a:rPr lang="en-US">
                <a:effectLst/>
                <a:latin typeface="Calibri" panose="020F0502020204030204" pitchFamily="34" charset="0"/>
                <a:ea typeface="Calibri" panose="020F0502020204030204" pitchFamily="34" charset="0"/>
              </a:rPr>
              <a:t>Non-discrimination is recognising and challenging societal barriers and biases (stigma, racism and dual diagnosis) to peoples’ participation, embedding and providing supports to ensure peoples’ right to be included in society and right to enjoy the highest attainable standard of physical and mental health are met.</a:t>
            </a:r>
          </a:p>
          <a:p>
            <a:endParaRPr lang="en-US" dirty="0"/>
          </a:p>
        </p:txBody>
      </p:sp>
      <p:pic>
        <p:nvPicPr>
          <p:cNvPr id="6146" name="Picture 2" descr="Anti-Discrimination Policy">
            <a:extLst>
              <a:ext uri="{FF2B5EF4-FFF2-40B4-BE49-F238E27FC236}">
                <a16:creationId xmlns:a16="http://schemas.microsoft.com/office/drawing/2014/main" id="{49E8ED28-9E30-46C1-81DD-FD724F79749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770337" y="3588650"/>
            <a:ext cx="2933934" cy="1471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358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0DAC9-03A5-4306-99B9-82D2F9A4621C}"/>
              </a:ext>
            </a:extLst>
          </p:cNvPr>
          <p:cNvSpPr>
            <a:spLocks noGrp="1"/>
          </p:cNvSpPr>
          <p:nvPr>
            <p:ph type="title"/>
          </p:nvPr>
        </p:nvSpPr>
        <p:spPr>
          <a:xfrm>
            <a:off x="2933700" y="568345"/>
            <a:ext cx="8770571" cy="1560716"/>
          </a:xfrm>
        </p:spPr>
        <p:txBody>
          <a:bodyPr>
            <a:normAutofit/>
          </a:bodyPr>
          <a:lstStyle/>
          <a:p>
            <a:r>
              <a:rPr lang="en-US" b="1">
                <a:effectLst/>
                <a:latin typeface="Calibri Light" panose="020F0302020204030204" pitchFamily="34" charset="0"/>
                <a:ea typeface="Times New Roman" panose="02020603050405020304" pitchFamily="18" charset="0"/>
                <a:cs typeface="Times New Roman" panose="02020603050405020304" pitchFamily="18" charset="0"/>
              </a:rPr>
              <a:t>Freedom from violence and coercion</a:t>
            </a:r>
            <a:br>
              <a:rPr lang="en-US" b="1">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1FBA1AD-15E6-4C42-AE72-6ADED368E46D}"/>
              </a:ext>
            </a:extLst>
          </p:cNvPr>
          <p:cNvSpPr>
            <a:spLocks noGrp="1"/>
          </p:cNvSpPr>
          <p:nvPr>
            <p:ph idx="1"/>
          </p:nvPr>
        </p:nvSpPr>
        <p:spPr>
          <a:xfrm>
            <a:off x="2933699" y="2438400"/>
            <a:ext cx="5348909" cy="3651504"/>
          </a:xfrm>
        </p:spPr>
        <p:txBody>
          <a:bodyPr>
            <a:normAutofit lnSpcReduction="10000"/>
          </a:bodyPr>
          <a:lstStyle/>
          <a:p>
            <a:pPr marL="0" indent="0">
              <a:spcAft>
                <a:spcPts val="800"/>
              </a:spcAft>
              <a:buNone/>
            </a:pPr>
            <a:r>
              <a:rPr lang="en-US" sz="1900" dirty="0">
                <a:effectLst/>
                <a:latin typeface="Calibri" panose="020F0502020204030204" pitchFamily="34" charset="0"/>
                <a:ea typeface="Calibri" panose="020F0502020204030204" pitchFamily="34" charset="0"/>
              </a:rPr>
              <a:t> </a:t>
            </a:r>
          </a:p>
          <a:p>
            <a:pPr>
              <a:spcAft>
                <a:spcPts val="800"/>
              </a:spcAft>
            </a:pPr>
            <a:r>
              <a:rPr lang="en-US" sz="1900" dirty="0">
                <a:effectLst/>
                <a:latin typeface="Calibri" panose="020F0502020204030204" pitchFamily="34" charset="0"/>
                <a:ea typeface="Calibri" panose="020F0502020204030204" pitchFamily="34" charset="0"/>
              </a:rPr>
              <a:t>Freedom from violence and coercion means full operation of UNCRPD in relation to freedom from torture, and right to make a decision on our own lives health and health care. </a:t>
            </a:r>
          </a:p>
          <a:p>
            <a:pPr>
              <a:spcAft>
                <a:spcPts val="800"/>
              </a:spcAft>
            </a:pPr>
            <a:r>
              <a:rPr lang="en-US" sz="1900" dirty="0">
                <a:effectLst/>
                <a:latin typeface="Calibri" panose="020F0502020204030204" pitchFamily="34" charset="0"/>
                <a:ea typeface="Calibri" panose="020F0502020204030204" pitchFamily="34" charset="0"/>
              </a:rPr>
              <a:t>We work to change systemic violence in societies, communities and mental health services.  We support choice</a:t>
            </a:r>
            <a:r>
              <a:rPr lang="en-US" sz="1900">
                <a:effectLst/>
                <a:latin typeface="Calibri" panose="020F0502020204030204" pitchFamily="34" charset="0"/>
                <a:ea typeface="Calibri" panose="020F0502020204030204" pitchFamily="34" charset="0"/>
              </a:rPr>
              <a:t>, autonomy and  </a:t>
            </a:r>
            <a:r>
              <a:rPr lang="en-US" sz="1900" dirty="0">
                <a:effectLst/>
                <a:latin typeface="Calibri" panose="020F0502020204030204" pitchFamily="34" charset="0"/>
                <a:ea typeface="Calibri" panose="020F0502020204030204" pitchFamily="34" charset="0"/>
              </a:rPr>
              <a:t>alternatives to coercion in mental </a:t>
            </a:r>
            <a:r>
              <a:rPr lang="en-US" sz="1900">
                <a:effectLst/>
                <a:latin typeface="Calibri" panose="020F0502020204030204" pitchFamily="34" charset="0"/>
                <a:ea typeface="Calibri" panose="020F0502020204030204" pitchFamily="34" charset="0"/>
              </a:rPr>
              <a:t>health services.</a:t>
            </a:r>
            <a:endParaRPr lang="en-US" sz="1900" dirty="0">
              <a:effectLst/>
              <a:latin typeface="Calibri" panose="020F0502020204030204" pitchFamily="34" charset="0"/>
              <a:ea typeface="Calibri" panose="020F0502020204030204" pitchFamily="34" charset="0"/>
            </a:endParaRPr>
          </a:p>
          <a:p>
            <a:endParaRPr lang="en-US" sz="1900" dirty="0"/>
          </a:p>
        </p:txBody>
      </p:sp>
      <p:pic>
        <p:nvPicPr>
          <p:cNvPr id="7170" name="Picture 2" descr="JONAH Organizer Comments on Non-Violence - JONAH Justice">
            <a:extLst>
              <a:ext uri="{FF2B5EF4-FFF2-40B4-BE49-F238E27FC236}">
                <a16:creationId xmlns:a16="http://schemas.microsoft.com/office/drawing/2014/main" id="{41DC9254-44C0-4DD2-B5FD-AD8F49257EE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770337" y="2857480"/>
            <a:ext cx="2933934" cy="2933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2916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0E930-750E-49A7-A847-70F75B7B2C39}"/>
              </a:ext>
            </a:extLst>
          </p:cNvPr>
          <p:cNvSpPr>
            <a:spLocks noGrp="1"/>
          </p:cNvSpPr>
          <p:nvPr>
            <p:ph type="title"/>
          </p:nvPr>
        </p:nvSpPr>
        <p:spPr>
          <a:xfrm>
            <a:off x="2933700" y="568345"/>
            <a:ext cx="8770571" cy="1560716"/>
          </a:xfrm>
        </p:spPr>
        <p:txBody>
          <a:bodyPr>
            <a:normAutofit/>
          </a:bodyPr>
          <a:lstStyle/>
          <a:p>
            <a:r>
              <a:rPr lang="en-US" b="1">
                <a:effectLst/>
                <a:latin typeface="Calibri Light" panose="020F0302020204030204" pitchFamily="34" charset="0"/>
                <a:ea typeface="Times New Roman" panose="02020603050405020304" pitchFamily="18" charset="0"/>
                <a:cs typeface="Times New Roman" panose="02020603050405020304" pitchFamily="18" charset="0"/>
              </a:rPr>
              <a:t>Collectivity</a:t>
            </a:r>
            <a:br>
              <a:rPr lang="en-US" b="1">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4BF1B79-03A8-45FC-9EE6-C324DE78259D}"/>
              </a:ext>
            </a:extLst>
          </p:cNvPr>
          <p:cNvSpPr>
            <a:spLocks noGrp="1"/>
          </p:cNvSpPr>
          <p:nvPr>
            <p:ph idx="1"/>
          </p:nvPr>
        </p:nvSpPr>
        <p:spPr>
          <a:xfrm>
            <a:off x="2933699" y="2438400"/>
            <a:ext cx="5348909" cy="3651504"/>
          </a:xfrm>
        </p:spPr>
        <p:txBody>
          <a:bodyPr>
            <a:normAutofit/>
          </a:bodyPr>
          <a:lstStyle/>
          <a:p>
            <a:pPr marL="0" indent="0">
              <a:lnSpc>
                <a:spcPct val="101000"/>
              </a:lnSpc>
              <a:spcAft>
                <a:spcPts val="800"/>
              </a:spcAft>
              <a:buNone/>
            </a:pPr>
            <a:endParaRPr lang="en-US" sz="1700">
              <a:effectLst/>
              <a:latin typeface="Calibri" panose="020F0502020204030204" pitchFamily="34" charset="0"/>
              <a:ea typeface="Calibri" panose="020F0502020204030204" pitchFamily="34" charset="0"/>
            </a:endParaRPr>
          </a:p>
          <a:p>
            <a:pPr>
              <a:lnSpc>
                <a:spcPct val="101000"/>
              </a:lnSpc>
              <a:spcAft>
                <a:spcPts val="800"/>
              </a:spcAft>
            </a:pPr>
            <a:r>
              <a:rPr lang="en-US" sz="1700">
                <a:effectLst/>
                <a:latin typeface="Calibri" panose="020F0502020204030204" pitchFamily="34" charset="0"/>
                <a:ea typeface="Calibri" panose="020F0502020204030204" pitchFamily="34" charset="0"/>
              </a:rPr>
              <a:t>This Network believes in collectivity, working together to build our shared analysis and understanding, working for collective outcomes and taking action together in pursuit of our vision using the power of a collective voice and goal.  We will build solidarity, organise and take action for change. We will Identify and seek to remove barriers to participation and promote the active participation of our members recognising the wealth of the diverse, creative and positive resources within the Network.</a:t>
            </a:r>
          </a:p>
          <a:p>
            <a:pPr>
              <a:lnSpc>
                <a:spcPct val="101000"/>
              </a:lnSpc>
            </a:pPr>
            <a:endParaRPr lang="en-US" sz="1700"/>
          </a:p>
        </p:txBody>
      </p:sp>
      <p:pic>
        <p:nvPicPr>
          <p:cNvPr id="8194" name="Picture 2" descr="collectivity | Neelam Rai: Development blog">
            <a:extLst>
              <a:ext uri="{FF2B5EF4-FFF2-40B4-BE49-F238E27FC236}">
                <a16:creationId xmlns:a16="http://schemas.microsoft.com/office/drawing/2014/main" id="{C7995B10-CB61-43BE-8922-0CE9513C5AD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770337" y="3405010"/>
            <a:ext cx="2933934" cy="1838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3722856"/>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Feathered</Template>
  <TotalTime>175</TotalTime>
  <Words>1606</Words>
  <Application>Microsoft Office PowerPoint</Application>
  <PresentationFormat>Widescreen</PresentationFormat>
  <Paragraphs>52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Calibri Light</vt:lpstr>
      <vt:lpstr>Century Schoolbook</vt:lpstr>
      <vt:lpstr>Corbel</vt:lpstr>
      <vt:lpstr>Feathered</vt:lpstr>
      <vt:lpstr>Community Development Mental Health Network</vt:lpstr>
      <vt:lpstr>Our Vision  </vt:lpstr>
      <vt:lpstr>Equality</vt:lpstr>
      <vt:lpstr>Full Effective Participation and Power Sharing  </vt:lpstr>
      <vt:lpstr>Empowerment  </vt:lpstr>
      <vt:lpstr>Human Rights and Social Justice </vt:lpstr>
      <vt:lpstr>Non - Discrimination  </vt:lpstr>
      <vt:lpstr>Freedom from violence and coercion </vt:lpstr>
      <vt:lpstr>Collectivity </vt:lpstr>
      <vt:lpstr>Growth and transformation </vt:lpstr>
      <vt:lpstr>Respect (for difference and evolving capacities) </vt:lpstr>
      <vt:lpstr>Compassion, Hope, Integrity, Transparency </vt:lpstr>
      <vt:lpstr>Trauma informed communities </vt:lpstr>
      <vt:lpstr>Diversity (of identity and experience) and Culturally Appropriate/Safe provision </vt:lpstr>
      <vt:lpstr>Informed by a social model of disability</vt:lpstr>
      <vt:lpstr> Recovery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Network</dc:title>
  <dc:creator>Community Workers' Co-operative</dc:creator>
  <cp:lastModifiedBy>Community Workers' Co-operative</cp:lastModifiedBy>
  <cp:revision>9</cp:revision>
  <dcterms:created xsi:type="dcterms:W3CDTF">2021-02-22T14:49:45Z</dcterms:created>
  <dcterms:modified xsi:type="dcterms:W3CDTF">2021-06-25T13:58:45Z</dcterms:modified>
</cp:coreProperties>
</file>